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2"/>
  </p:notes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2D3ED-2A9F-614F-84C3-9D64F14ABC7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0550CD3-3FE1-E540-AD08-41B472298DDC}">
      <dgm:prSet phldrT="[Testo]" custT="1"/>
      <dgm:spPr>
        <a:solidFill>
          <a:schemeClr val="accent6">
            <a:lumMod val="75000"/>
          </a:schemeClr>
        </a:solidFill>
        <a:ln w="25400">
          <a:solidFill>
            <a:schemeClr val="accent1"/>
          </a:solidFill>
        </a:ln>
      </dgm:spPr>
      <dgm:t>
        <a:bodyPr/>
        <a:lstStyle/>
        <a:p>
          <a:pPr algn="ctr"/>
          <a:r>
            <a:rPr lang="it-IT" sz="1600" b="1" i="0" dirty="0">
              <a:solidFill>
                <a:schemeClr val="tx1"/>
              </a:solidFill>
            </a:rPr>
            <a:t>ERASMUS UNIT</a:t>
          </a:r>
        </a:p>
      </dgm:t>
    </dgm:pt>
    <dgm:pt modelId="{B3FE8901-6FA9-1B40-AC39-CA8633F47835}" type="parTrans" cxnId="{E3965020-7B73-114C-A374-C1A83F87B373}">
      <dgm:prSet/>
      <dgm:spPr/>
      <dgm:t>
        <a:bodyPr/>
        <a:lstStyle/>
        <a:p>
          <a:pPr algn="ctr"/>
          <a:endParaRPr lang="it-IT"/>
        </a:p>
      </dgm:t>
    </dgm:pt>
    <dgm:pt modelId="{1BE566AB-446F-FD45-B1AB-413905ECD2ED}" type="sibTrans" cxnId="{E3965020-7B73-114C-A374-C1A83F87B373}">
      <dgm:prSet/>
      <dgm:spPr/>
      <dgm:t>
        <a:bodyPr/>
        <a:lstStyle/>
        <a:p>
          <a:pPr algn="ctr"/>
          <a:endParaRPr lang="it-IT"/>
        </a:p>
      </dgm:t>
    </dgm:pt>
    <dgm:pt modelId="{31182D73-5344-0742-9C89-3E55117C3B3E}" type="asst">
      <dgm:prSet phldrT="[Testo]" custT="1"/>
      <dgm:spPr>
        <a:solidFill>
          <a:schemeClr val="accent6">
            <a:lumMod val="60000"/>
            <a:lumOff val="40000"/>
          </a:schemeClr>
        </a:solidFill>
        <a:ln cap="rnd">
          <a:solidFill>
            <a:schemeClr val="accent6"/>
          </a:solidFill>
          <a:bevel/>
        </a:ln>
      </dgm:spPr>
      <dgm:t>
        <a:bodyPr/>
        <a:lstStyle/>
        <a:p>
          <a:pPr algn="ctr"/>
          <a:r>
            <a:rPr lang="it-IT" sz="1800" dirty="0">
              <a:solidFill>
                <a:schemeClr val="tx1"/>
              </a:solidFill>
            </a:rPr>
            <a:t>Erasmus Plan</a:t>
          </a:r>
        </a:p>
        <a:p>
          <a:pPr algn="ctr"/>
          <a:r>
            <a:rPr lang="it-IT" sz="1800" dirty="0" err="1">
              <a:solidFill>
                <a:schemeClr val="tx1"/>
              </a:solidFill>
            </a:rPr>
            <a:t>Coordination</a:t>
          </a:r>
          <a:endParaRPr lang="it-IT" sz="1800" dirty="0">
            <a:solidFill>
              <a:schemeClr val="tx1"/>
            </a:solidFill>
          </a:endParaRPr>
        </a:p>
      </dgm:t>
    </dgm:pt>
    <dgm:pt modelId="{FE8D0BF3-61B7-A64F-8992-C37D2DA519E8}" type="parTrans" cxnId="{92757A3E-8B5D-7D41-80B5-592C31DA943C}">
      <dgm:prSet/>
      <dgm:spPr/>
      <dgm:t>
        <a:bodyPr/>
        <a:lstStyle/>
        <a:p>
          <a:pPr algn="ctr"/>
          <a:endParaRPr lang="it-IT"/>
        </a:p>
      </dgm:t>
    </dgm:pt>
    <dgm:pt modelId="{F6CC80F2-1973-6241-8FC0-4E2D30A46758}" type="sibTrans" cxnId="{92757A3E-8B5D-7D41-80B5-592C31DA943C}">
      <dgm:prSet/>
      <dgm:spPr/>
      <dgm:t>
        <a:bodyPr/>
        <a:lstStyle/>
        <a:p>
          <a:pPr algn="ctr"/>
          <a:endParaRPr lang="it-IT"/>
        </a:p>
      </dgm:t>
    </dgm:pt>
    <dgm:pt modelId="{1565C841-1268-0746-9851-771C41524F9A}">
      <dgm:prSet phldrT="[Testo]" custT="1"/>
      <dgm:spPr>
        <a:solidFill>
          <a:schemeClr val="accent6">
            <a:lumMod val="40000"/>
            <a:lumOff val="60000"/>
          </a:schemeClr>
        </a:solidFill>
        <a:ln cap="rnd">
          <a:solidFill>
            <a:schemeClr val="accent6"/>
          </a:solidFill>
          <a:bevel/>
        </a:ln>
      </dgm:spPr>
      <dgm:t>
        <a:bodyPr/>
        <a:lstStyle/>
        <a:p>
          <a:pPr algn="ctr"/>
          <a:r>
            <a:rPr lang="it-IT" sz="1600" dirty="0">
              <a:solidFill>
                <a:schemeClr val="tx1"/>
              </a:solidFill>
            </a:rPr>
            <a:t>Erasmus Plan </a:t>
          </a:r>
          <a:r>
            <a:rPr lang="it-IT" sz="1600" dirty="0" err="1">
              <a:solidFill>
                <a:schemeClr val="tx1"/>
              </a:solidFill>
            </a:rPr>
            <a:t>Quality</a:t>
          </a:r>
          <a:r>
            <a:rPr lang="it-IT" sz="1600" dirty="0">
              <a:solidFill>
                <a:schemeClr val="tx1"/>
              </a:solidFill>
            </a:rPr>
            <a:t> </a:t>
          </a:r>
          <a:r>
            <a:rPr lang="it-IT" sz="1600" dirty="0" err="1">
              <a:solidFill>
                <a:schemeClr val="tx1"/>
              </a:solidFill>
            </a:rPr>
            <a:t>Standards</a:t>
          </a:r>
          <a:endParaRPr lang="it-IT" sz="1600" dirty="0">
            <a:solidFill>
              <a:schemeClr val="tx1"/>
            </a:solidFill>
          </a:endParaRPr>
        </a:p>
        <a:p>
          <a:pPr algn="ctr"/>
          <a:r>
            <a:rPr lang="it-IT" sz="1600" dirty="0" err="1">
              <a:solidFill>
                <a:schemeClr val="tx1"/>
              </a:solidFill>
            </a:rPr>
            <a:t>Monitoring</a:t>
          </a:r>
          <a:r>
            <a:rPr lang="it-IT" sz="1600" dirty="0">
              <a:solidFill>
                <a:schemeClr val="tx1"/>
              </a:solidFill>
            </a:rPr>
            <a:t> and Evaluation</a:t>
          </a:r>
        </a:p>
      </dgm:t>
    </dgm:pt>
    <dgm:pt modelId="{A627ABAF-5CC2-1641-9995-46499A203C2A}" type="parTrans" cxnId="{65D4E2D1-E29B-204F-8F49-6E87ECC6E29B}">
      <dgm:prSet/>
      <dgm:spPr/>
      <dgm:t>
        <a:bodyPr/>
        <a:lstStyle/>
        <a:p>
          <a:pPr algn="ctr"/>
          <a:endParaRPr lang="it-IT"/>
        </a:p>
      </dgm:t>
    </dgm:pt>
    <dgm:pt modelId="{D2AA1C2D-C97F-BF4A-B629-07D955FCAE91}" type="sibTrans" cxnId="{65D4E2D1-E29B-204F-8F49-6E87ECC6E29B}">
      <dgm:prSet/>
      <dgm:spPr/>
      <dgm:t>
        <a:bodyPr/>
        <a:lstStyle/>
        <a:p>
          <a:pPr algn="ctr"/>
          <a:endParaRPr lang="it-IT"/>
        </a:p>
      </dgm:t>
    </dgm:pt>
    <dgm:pt modelId="{F66192E3-E2BC-B34D-987A-432266C96774}">
      <dgm:prSet phldrT="[Testo]" custT="1"/>
      <dgm:spPr>
        <a:solidFill>
          <a:schemeClr val="accent6">
            <a:lumMod val="40000"/>
            <a:lumOff val="60000"/>
          </a:schemeClr>
        </a:solidFill>
        <a:ln cap="rnd">
          <a:solidFill>
            <a:schemeClr val="accent6"/>
          </a:solidFill>
          <a:bevel/>
        </a:ln>
      </dgm:spPr>
      <dgm:t>
        <a:bodyPr/>
        <a:lstStyle/>
        <a:p>
          <a:pPr algn="ctr"/>
          <a:r>
            <a:rPr lang="it-IT" sz="1600" dirty="0">
              <a:solidFill>
                <a:schemeClr val="tx1"/>
              </a:solidFill>
            </a:rPr>
            <a:t>Administration and Reporting</a:t>
          </a:r>
        </a:p>
      </dgm:t>
    </dgm:pt>
    <dgm:pt modelId="{02CAF6F7-54BF-8144-82AE-FBDE1327E6C6}" type="parTrans" cxnId="{E63923E0-B175-BF4C-8EDB-CE615288261C}">
      <dgm:prSet/>
      <dgm:spPr/>
      <dgm:t>
        <a:bodyPr/>
        <a:lstStyle/>
        <a:p>
          <a:pPr algn="ctr"/>
          <a:endParaRPr lang="it-IT"/>
        </a:p>
      </dgm:t>
    </dgm:pt>
    <dgm:pt modelId="{6A2C475F-07CD-DF45-86D0-B5708A1C10FC}" type="sibTrans" cxnId="{E63923E0-B175-BF4C-8EDB-CE615288261C}">
      <dgm:prSet/>
      <dgm:spPr/>
      <dgm:t>
        <a:bodyPr/>
        <a:lstStyle/>
        <a:p>
          <a:pPr algn="ctr"/>
          <a:endParaRPr lang="it-IT"/>
        </a:p>
      </dgm:t>
    </dgm:pt>
    <dgm:pt modelId="{53A71147-3D11-274E-ABD1-6C27F32FAF92}">
      <dgm:prSet custT="1"/>
      <dgm:spPr>
        <a:solidFill>
          <a:schemeClr val="accent6">
            <a:lumMod val="40000"/>
            <a:lumOff val="60000"/>
          </a:schemeClr>
        </a:solidFill>
        <a:ln cap="rnd">
          <a:solidFill>
            <a:schemeClr val="accent6"/>
          </a:solidFill>
          <a:bevel/>
        </a:ln>
      </dgm:spPr>
      <dgm:t>
        <a:bodyPr/>
        <a:lstStyle/>
        <a:p>
          <a:pPr algn="ctr"/>
          <a:r>
            <a:rPr lang="it-IT" sz="1600" dirty="0" err="1">
              <a:solidFill>
                <a:schemeClr val="tx1"/>
              </a:solidFill>
            </a:rPr>
            <a:t>Mobility</a:t>
          </a:r>
          <a:r>
            <a:rPr lang="it-IT" sz="1600" dirty="0">
              <a:solidFill>
                <a:schemeClr val="tx1"/>
              </a:solidFill>
            </a:rPr>
            <a:t> management</a:t>
          </a:r>
        </a:p>
      </dgm:t>
    </dgm:pt>
    <dgm:pt modelId="{1096BA9F-056B-834B-B67C-66A47857B4F5}" type="parTrans" cxnId="{3B7CBFFD-8E62-3B42-8847-96A2360CB169}">
      <dgm:prSet/>
      <dgm:spPr/>
      <dgm:t>
        <a:bodyPr/>
        <a:lstStyle/>
        <a:p>
          <a:pPr algn="ctr"/>
          <a:endParaRPr lang="it-IT"/>
        </a:p>
      </dgm:t>
    </dgm:pt>
    <dgm:pt modelId="{28A972DE-A7D0-BF48-8CB5-E540C49220B2}" type="sibTrans" cxnId="{3B7CBFFD-8E62-3B42-8847-96A2360CB169}">
      <dgm:prSet/>
      <dgm:spPr/>
      <dgm:t>
        <a:bodyPr/>
        <a:lstStyle/>
        <a:p>
          <a:pPr algn="ctr"/>
          <a:endParaRPr lang="it-IT"/>
        </a:p>
      </dgm:t>
    </dgm:pt>
    <dgm:pt modelId="{4820C0BD-42A3-2F44-96CD-E68A0E28E66A}">
      <dgm:prSet custT="1"/>
      <dgm:spPr>
        <a:solidFill>
          <a:srgbClr val="70AD47">
            <a:lumMod val="40000"/>
            <a:lumOff val="60000"/>
          </a:srgbClr>
        </a:solidFill>
        <a:ln w="12700" cap="rnd" cmpd="sng" algn="ctr">
          <a:solidFill>
            <a:schemeClr val="accent6"/>
          </a:solidFill>
          <a:prstDash val="solid"/>
          <a:bevel/>
        </a:ln>
        <a:effectLst/>
      </dgm:spPr>
      <dgm:t>
        <a:bodyPr spcFirstLastPara="0" vert="horz" wrap="square" lIns="11430" tIns="11430" rIns="11430" bIns="11430" numCol="1" spcCol="1270" anchor="ctr" anchorCtr="0"/>
        <a:lstStyle/>
        <a:p>
          <a:pPr algn="ctr"/>
          <a:r>
            <a:rPr lang="it-IT" sz="1600" dirty="0">
              <a:solidFill>
                <a:schemeClr val="tx1"/>
              </a:solidFill>
            </a:rPr>
            <a:t>Information, </a:t>
          </a:r>
          <a:r>
            <a:rPr lang="it-IT" sz="1600" dirty="0" err="1">
              <a:solidFill>
                <a:schemeClr val="tx1"/>
              </a:solidFill>
            </a:rPr>
            <a:t>Preparation</a:t>
          </a:r>
          <a:r>
            <a:rPr lang="it-IT" sz="1600" dirty="0">
              <a:solidFill>
                <a:schemeClr val="tx1"/>
              </a:solidFill>
            </a:rPr>
            <a:t> and </a:t>
          </a:r>
          <a:r>
            <a:rPr lang="it-IT" sz="1600">
              <a:solidFill>
                <a:schemeClr val="tx1"/>
              </a:solidFill>
            </a:rPr>
            <a:t>Support</a:t>
          </a:r>
          <a:endParaRPr lang="it-IT" sz="1600" dirty="0">
            <a:solidFill>
              <a:schemeClr val="tx1"/>
            </a:solidFill>
          </a:endParaRPr>
        </a:p>
      </dgm:t>
    </dgm:pt>
    <dgm:pt modelId="{C877A8FB-86EC-AC48-BC69-BE7D224FFC1C}" type="parTrans" cxnId="{B4624D5C-4464-DF4E-AAF2-3EFB14F0B2AD}">
      <dgm:prSet/>
      <dgm:spPr/>
      <dgm:t>
        <a:bodyPr/>
        <a:lstStyle/>
        <a:p>
          <a:pPr algn="ctr"/>
          <a:endParaRPr lang="it-IT"/>
        </a:p>
      </dgm:t>
    </dgm:pt>
    <dgm:pt modelId="{26C8A38A-FEEF-AB4D-8380-9D7CC860C137}" type="sibTrans" cxnId="{B4624D5C-4464-DF4E-AAF2-3EFB14F0B2AD}">
      <dgm:prSet/>
      <dgm:spPr/>
      <dgm:t>
        <a:bodyPr/>
        <a:lstStyle/>
        <a:p>
          <a:pPr algn="ctr"/>
          <a:endParaRPr lang="it-IT"/>
        </a:p>
      </dgm:t>
    </dgm:pt>
    <dgm:pt modelId="{0EACD5F8-A40C-BA46-9E06-789E994E2BB2}" type="pres">
      <dgm:prSet presAssocID="{4B22D3ED-2A9F-614F-84C3-9D64F14ABC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8F37BF-28F0-B543-A4FF-BDD5F89F1FF7}" type="pres">
      <dgm:prSet presAssocID="{90550CD3-3FE1-E540-AD08-41B472298DDC}" presName="hierRoot1" presStyleCnt="0">
        <dgm:presLayoutVars>
          <dgm:hierBranch val="init"/>
        </dgm:presLayoutVars>
      </dgm:prSet>
      <dgm:spPr/>
    </dgm:pt>
    <dgm:pt modelId="{11FC9A01-87FB-E642-BAFE-7D40FFC830F1}" type="pres">
      <dgm:prSet presAssocID="{90550CD3-3FE1-E540-AD08-41B472298DDC}" presName="rootComposite1" presStyleCnt="0"/>
      <dgm:spPr/>
    </dgm:pt>
    <dgm:pt modelId="{07ED36B3-C7CF-4848-BBE3-81A2529F5F0A}" type="pres">
      <dgm:prSet presAssocID="{90550CD3-3FE1-E540-AD08-41B472298DDC}" presName="rootText1" presStyleLbl="node0" presStyleIdx="0" presStyleCnt="1" custScaleX="45552" custScaleY="62978" custLinFactNeighborX="23760" custLinFactNeighborY="79048">
        <dgm:presLayoutVars>
          <dgm:chPref val="3"/>
        </dgm:presLayoutVars>
      </dgm:prSet>
      <dgm:spPr/>
    </dgm:pt>
    <dgm:pt modelId="{92961185-9DCF-1642-B33C-7144800E4C5E}" type="pres">
      <dgm:prSet presAssocID="{90550CD3-3FE1-E540-AD08-41B472298DDC}" presName="rootConnector1" presStyleLbl="node1" presStyleIdx="0" presStyleCnt="0"/>
      <dgm:spPr/>
    </dgm:pt>
    <dgm:pt modelId="{29994B27-E75D-3647-8215-B8CE065CE65A}" type="pres">
      <dgm:prSet presAssocID="{90550CD3-3FE1-E540-AD08-41B472298DDC}" presName="hierChild2" presStyleCnt="0"/>
      <dgm:spPr/>
    </dgm:pt>
    <dgm:pt modelId="{FDA77D77-D6AA-9844-B815-51345ED30D59}" type="pres">
      <dgm:prSet presAssocID="{1096BA9F-056B-834B-B67C-66A47857B4F5}" presName="Name64" presStyleLbl="parChTrans1D2" presStyleIdx="0" presStyleCnt="5"/>
      <dgm:spPr/>
    </dgm:pt>
    <dgm:pt modelId="{D51F2271-81EB-8F4C-BD95-B6FA808DF819}" type="pres">
      <dgm:prSet presAssocID="{53A71147-3D11-274E-ABD1-6C27F32FAF92}" presName="hierRoot2" presStyleCnt="0">
        <dgm:presLayoutVars>
          <dgm:hierBranch val="init"/>
        </dgm:presLayoutVars>
      </dgm:prSet>
      <dgm:spPr/>
    </dgm:pt>
    <dgm:pt modelId="{DC55EE4C-90A1-A443-9049-B23C4827153E}" type="pres">
      <dgm:prSet presAssocID="{53A71147-3D11-274E-ABD1-6C27F32FAF92}" presName="rootComposite" presStyleCnt="0"/>
      <dgm:spPr/>
    </dgm:pt>
    <dgm:pt modelId="{32F255E6-D26A-ED43-9698-BD897131D8F1}" type="pres">
      <dgm:prSet presAssocID="{53A71147-3D11-274E-ABD1-6C27F32FAF92}" presName="rootText" presStyleLbl="node2" presStyleIdx="0" presStyleCnt="4" custScaleX="68176" custScaleY="68025" custLinFactY="64111" custLinFactNeighborX="-3380" custLinFactNeighborY="100000">
        <dgm:presLayoutVars>
          <dgm:chPref val="3"/>
        </dgm:presLayoutVars>
      </dgm:prSet>
      <dgm:spPr/>
    </dgm:pt>
    <dgm:pt modelId="{93812271-CD14-794A-B847-A9C94DAA8F9B}" type="pres">
      <dgm:prSet presAssocID="{53A71147-3D11-274E-ABD1-6C27F32FAF92}" presName="rootConnector" presStyleLbl="node2" presStyleIdx="0" presStyleCnt="4"/>
      <dgm:spPr/>
    </dgm:pt>
    <dgm:pt modelId="{2CB7BBC6-ED9F-0B48-ABFA-3B752E0BAD08}" type="pres">
      <dgm:prSet presAssocID="{53A71147-3D11-274E-ABD1-6C27F32FAF92}" presName="hierChild4" presStyleCnt="0"/>
      <dgm:spPr/>
    </dgm:pt>
    <dgm:pt modelId="{10168BF4-7A35-EB4B-A85A-1763351505B5}" type="pres">
      <dgm:prSet presAssocID="{53A71147-3D11-274E-ABD1-6C27F32FAF92}" presName="hierChild5" presStyleCnt="0"/>
      <dgm:spPr/>
    </dgm:pt>
    <dgm:pt modelId="{CB42B053-4541-3041-9438-47C3B2FB18CA}" type="pres">
      <dgm:prSet presAssocID="{A627ABAF-5CC2-1641-9995-46499A203C2A}" presName="Name64" presStyleLbl="parChTrans1D2" presStyleIdx="1" presStyleCnt="5"/>
      <dgm:spPr/>
    </dgm:pt>
    <dgm:pt modelId="{6E2001A7-2A02-8D4E-BD33-073BC2BAF47E}" type="pres">
      <dgm:prSet presAssocID="{1565C841-1268-0746-9851-771C41524F9A}" presName="hierRoot2" presStyleCnt="0">
        <dgm:presLayoutVars>
          <dgm:hierBranch val="init"/>
        </dgm:presLayoutVars>
      </dgm:prSet>
      <dgm:spPr/>
    </dgm:pt>
    <dgm:pt modelId="{1E709FFA-D763-8540-A74A-C862E09A1BE6}" type="pres">
      <dgm:prSet presAssocID="{1565C841-1268-0746-9851-771C41524F9A}" presName="rootComposite" presStyleCnt="0"/>
      <dgm:spPr/>
    </dgm:pt>
    <dgm:pt modelId="{98AC7AAA-4702-DF49-A8B2-AFE4D57CA687}" type="pres">
      <dgm:prSet presAssocID="{1565C841-1268-0746-9851-771C41524F9A}" presName="rootText" presStyleLbl="node2" presStyleIdx="1" presStyleCnt="4" custScaleX="68197" custScaleY="80732" custLinFactY="36630" custLinFactNeighborX="-2772" custLinFactNeighborY="100000">
        <dgm:presLayoutVars>
          <dgm:chPref val="3"/>
        </dgm:presLayoutVars>
      </dgm:prSet>
      <dgm:spPr/>
    </dgm:pt>
    <dgm:pt modelId="{436A73DE-804C-B94E-A727-4A6EB1F2B8F2}" type="pres">
      <dgm:prSet presAssocID="{1565C841-1268-0746-9851-771C41524F9A}" presName="rootConnector" presStyleLbl="node2" presStyleIdx="1" presStyleCnt="4"/>
      <dgm:spPr/>
    </dgm:pt>
    <dgm:pt modelId="{1EB92829-7BFF-604E-B223-129B411D1BDC}" type="pres">
      <dgm:prSet presAssocID="{1565C841-1268-0746-9851-771C41524F9A}" presName="hierChild4" presStyleCnt="0"/>
      <dgm:spPr/>
    </dgm:pt>
    <dgm:pt modelId="{F5E4425C-6B76-A843-AF95-6BD1AFC24387}" type="pres">
      <dgm:prSet presAssocID="{1565C841-1268-0746-9851-771C41524F9A}" presName="hierChild5" presStyleCnt="0"/>
      <dgm:spPr/>
    </dgm:pt>
    <dgm:pt modelId="{3405897E-8D2D-054F-974B-6552474CC36C}" type="pres">
      <dgm:prSet presAssocID="{C877A8FB-86EC-AC48-BC69-BE7D224FFC1C}" presName="Name64" presStyleLbl="parChTrans1D2" presStyleIdx="2" presStyleCnt="5"/>
      <dgm:spPr/>
    </dgm:pt>
    <dgm:pt modelId="{BC79BEE2-E311-1A46-B391-CB045CBC7B7A}" type="pres">
      <dgm:prSet presAssocID="{4820C0BD-42A3-2F44-96CD-E68A0E28E66A}" presName="hierRoot2" presStyleCnt="0">
        <dgm:presLayoutVars>
          <dgm:hierBranch val="init"/>
        </dgm:presLayoutVars>
      </dgm:prSet>
      <dgm:spPr/>
    </dgm:pt>
    <dgm:pt modelId="{D8063D73-F801-BB41-9CA4-8BEC9E0A8F0D}" type="pres">
      <dgm:prSet presAssocID="{4820C0BD-42A3-2F44-96CD-E68A0E28E66A}" presName="rootComposite" presStyleCnt="0"/>
      <dgm:spPr/>
    </dgm:pt>
    <dgm:pt modelId="{F5488108-7C65-2649-9325-CD9AD22040B1}" type="pres">
      <dgm:prSet presAssocID="{4820C0BD-42A3-2F44-96CD-E68A0E28E66A}" presName="rootText" presStyleLbl="node2" presStyleIdx="2" presStyleCnt="4" custScaleX="67774" custScaleY="76865" custLinFactY="-55730" custLinFactNeighborX="-3327" custLinFactNeighborY="-100000">
        <dgm:presLayoutVars>
          <dgm:chPref val="3"/>
        </dgm:presLayoutVars>
      </dgm:prSet>
      <dgm:spPr>
        <a:xfrm>
          <a:off x="4281549" y="2026968"/>
          <a:ext cx="1856776" cy="566316"/>
        </a:xfrm>
        <a:prstGeom prst="rect">
          <a:avLst/>
        </a:prstGeom>
      </dgm:spPr>
    </dgm:pt>
    <dgm:pt modelId="{C5A1A8B0-2A0B-504C-B5A6-1289627E9380}" type="pres">
      <dgm:prSet presAssocID="{4820C0BD-42A3-2F44-96CD-E68A0E28E66A}" presName="rootConnector" presStyleLbl="node2" presStyleIdx="2" presStyleCnt="4"/>
      <dgm:spPr/>
    </dgm:pt>
    <dgm:pt modelId="{BEE723C1-60A2-1C47-95D1-6A6B7F83DA9F}" type="pres">
      <dgm:prSet presAssocID="{4820C0BD-42A3-2F44-96CD-E68A0E28E66A}" presName="hierChild4" presStyleCnt="0"/>
      <dgm:spPr/>
    </dgm:pt>
    <dgm:pt modelId="{84F73FD6-27FA-174F-BFC0-04E72AE41795}" type="pres">
      <dgm:prSet presAssocID="{4820C0BD-42A3-2F44-96CD-E68A0E28E66A}" presName="hierChild5" presStyleCnt="0"/>
      <dgm:spPr/>
    </dgm:pt>
    <dgm:pt modelId="{9B0E4DDD-10ED-764D-8CDC-472B3DA2BE63}" type="pres">
      <dgm:prSet presAssocID="{02CAF6F7-54BF-8144-82AE-FBDE1327E6C6}" presName="Name64" presStyleLbl="parChTrans1D2" presStyleIdx="3" presStyleCnt="5"/>
      <dgm:spPr/>
    </dgm:pt>
    <dgm:pt modelId="{E5BD022B-FBCC-844D-A27C-F8F141EF8ECC}" type="pres">
      <dgm:prSet presAssocID="{F66192E3-E2BC-B34D-987A-432266C96774}" presName="hierRoot2" presStyleCnt="0">
        <dgm:presLayoutVars>
          <dgm:hierBranch val="init"/>
        </dgm:presLayoutVars>
      </dgm:prSet>
      <dgm:spPr/>
    </dgm:pt>
    <dgm:pt modelId="{ABAAC82B-A59E-194C-B8A9-BAC12BEA822F}" type="pres">
      <dgm:prSet presAssocID="{F66192E3-E2BC-B34D-987A-432266C96774}" presName="rootComposite" presStyleCnt="0"/>
      <dgm:spPr/>
    </dgm:pt>
    <dgm:pt modelId="{ED569F0E-3DC7-E649-8A50-7150C1C09E7D}" type="pres">
      <dgm:prSet presAssocID="{F66192E3-E2BC-B34D-987A-432266C96774}" presName="rootText" presStyleLbl="node2" presStyleIdx="3" presStyleCnt="4" custScaleX="67733" custScaleY="64429" custLinFactNeighborX="-3223" custLinFactNeighborY="-6407">
        <dgm:presLayoutVars>
          <dgm:chPref val="3"/>
        </dgm:presLayoutVars>
      </dgm:prSet>
      <dgm:spPr/>
    </dgm:pt>
    <dgm:pt modelId="{CFCB9036-A9A9-6C46-9A95-4D503DAB53DB}" type="pres">
      <dgm:prSet presAssocID="{F66192E3-E2BC-B34D-987A-432266C96774}" presName="rootConnector" presStyleLbl="node2" presStyleIdx="3" presStyleCnt="4"/>
      <dgm:spPr/>
    </dgm:pt>
    <dgm:pt modelId="{C5DFC0E6-D15C-9645-811E-7D4BFD9DED08}" type="pres">
      <dgm:prSet presAssocID="{F66192E3-E2BC-B34D-987A-432266C96774}" presName="hierChild4" presStyleCnt="0"/>
      <dgm:spPr/>
    </dgm:pt>
    <dgm:pt modelId="{A4ADF4F1-5C3F-5E42-9219-EEF4485F9830}" type="pres">
      <dgm:prSet presAssocID="{F66192E3-E2BC-B34D-987A-432266C96774}" presName="hierChild5" presStyleCnt="0"/>
      <dgm:spPr/>
    </dgm:pt>
    <dgm:pt modelId="{E995C8C6-F56E-2846-A895-18BD381E6020}" type="pres">
      <dgm:prSet presAssocID="{90550CD3-3FE1-E540-AD08-41B472298DDC}" presName="hierChild3" presStyleCnt="0"/>
      <dgm:spPr/>
    </dgm:pt>
    <dgm:pt modelId="{7DCFD92D-B81E-EB41-AF9A-BCE3841D44A4}" type="pres">
      <dgm:prSet presAssocID="{FE8D0BF3-61B7-A64F-8992-C37D2DA519E8}" presName="Name115" presStyleLbl="parChTrans1D2" presStyleIdx="4" presStyleCnt="5"/>
      <dgm:spPr/>
    </dgm:pt>
    <dgm:pt modelId="{999D9C0F-09BF-094B-8CFD-A3B51687D611}" type="pres">
      <dgm:prSet presAssocID="{31182D73-5344-0742-9C89-3E55117C3B3E}" presName="hierRoot3" presStyleCnt="0">
        <dgm:presLayoutVars>
          <dgm:hierBranch val="init"/>
        </dgm:presLayoutVars>
      </dgm:prSet>
      <dgm:spPr/>
    </dgm:pt>
    <dgm:pt modelId="{5CC68956-3302-704D-9DD6-D4B6F7D400ED}" type="pres">
      <dgm:prSet presAssocID="{31182D73-5344-0742-9C89-3E55117C3B3E}" presName="rootComposite3" presStyleCnt="0"/>
      <dgm:spPr/>
    </dgm:pt>
    <dgm:pt modelId="{A1E93A3B-C18A-F843-A3D7-6F3D9335DF1C}" type="pres">
      <dgm:prSet presAssocID="{31182D73-5344-0742-9C89-3E55117C3B3E}" presName="rootText3" presStyleLbl="asst1" presStyleIdx="0" presStyleCnt="1" custScaleX="33662" custScaleY="89411" custLinFactNeighborX="-14720" custLinFactNeighborY="61681">
        <dgm:presLayoutVars>
          <dgm:chPref val="3"/>
        </dgm:presLayoutVars>
      </dgm:prSet>
      <dgm:spPr/>
    </dgm:pt>
    <dgm:pt modelId="{EFE514D8-D213-E240-BC75-DFE86A50DEE4}" type="pres">
      <dgm:prSet presAssocID="{31182D73-5344-0742-9C89-3E55117C3B3E}" presName="rootConnector3" presStyleLbl="asst1" presStyleIdx="0" presStyleCnt="1"/>
      <dgm:spPr/>
    </dgm:pt>
    <dgm:pt modelId="{60D78598-E1BE-0949-995E-FCDF658682A4}" type="pres">
      <dgm:prSet presAssocID="{31182D73-5344-0742-9C89-3E55117C3B3E}" presName="hierChild6" presStyleCnt="0"/>
      <dgm:spPr/>
    </dgm:pt>
    <dgm:pt modelId="{0CA99861-26FB-BC4D-8219-36D908647BDA}" type="pres">
      <dgm:prSet presAssocID="{31182D73-5344-0742-9C89-3E55117C3B3E}" presName="hierChild7" presStyleCnt="0"/>
      <dgm:spPr/>
    </dgm:pt>
  </dgm:ptLst>
  <dgm:cxnLst>
    <dgm:cxn modelId="{E757DA01-7687-D846-8576-0F3080A684EA}" type="presOf" srcId="{4820C0BD-42A3-2F44-96CD-E68A0E28E66A}" destId="{C5A1A8B0-2A0B-504C-B5A6-1289627E9380}" srcOrd="1" destOrd="0" presId="urn:microsoft.com/office/officeart/2009/3/layout/HorizontalOrganizationChart"/>
    <dgm:cxn modelId="{7FB0D406-7825-434A-A8CD-E09C580E9B4C}" type="presOf" srcId="{90550CD3-3FE1-E540-AD08-41B472298DDC}" destId="{07ED36B3-C7CF-4848-BBE3-81A2529F5F0A}" srcOrd="0" destOrd="0" presId="urn:microsoft.com/office/officeart/2009/3/layout/HorizontalOrganizationChart"/>
    <dgm:cxn modelId="{E3965020-7B73-114C-A374-C1A83F87B373}" srcId="{4B22D3ED-2A9F-614F-84C3-9D64F14ABC72}" destId="{90550CD3-3FE1-E540-AD08-41B472298DDC}" srcOrd="0" destOrd="0" parTransId="{B3FE8901-6FA9-1B40-AC39-CA8633F47835}" sibTransId="{1BE566AB-446F-FD45-B1AB-413905ECD2ED}"/>
    <dgm:cxn modelId="{92757A3E-8B5D-7D41-80B5-592C31DA943C}" srcId="{90550CD3-3FE1-E540-AD08-41B472298DDC}" destId="{31182D73-5344-0742-9C89-3E55117C3B3E}" srcOrd="0" destOrd="0" parTransId="{FE8D0BF3-61B7-A64F-8992-C37D2DA519E8}" sibTransId="{F6CC80F2-1973-6241-8FC0-4E2D30A46758}"/>
    <dgm:cxn modelId="{B4624D5C-4464-DF4E-AAF2-3EFB14F0B2AD}" srcId="{90550CD3-3FE1-E540-AD08-41B472298DDC}" destId="{4820C0BD-42A3-2F44-96CD-E68A0E28E66A}" srcOrd="3" destOrd="0" parTransId="{C877A8FB-86EC-AC48-BC69-BE7D224FFC1C}" sibTransId="{26C8A38A-FEEF-AB4D-8380-9D7CC860C137}"/>
    <dgm:cxn modelId="{190D6F5F-ABA5-5C48-B9DE-D0CECB546DB7}" type="presOf" srcId="{FE8D0BF3-61B7-A64F-8992-C37D2DA519E8}" destId="{7DCFD92D-B81E-EB41-AF9A-BCE3841D44A4}" srcOrd="0" destOrd="0" presId="urn:microsoft.com/office/officeart/2009/3/layout/HorizontalOrganizationChart"/>
    <dgm:cxn modelId="{E3AE7E5F-2DE1-0545-A6B3-5AA2DB706E3C}" type="presOf" srcId="{02CAF6F7-54BF-8144-82AE-FBDE1327E6C6}" destId="{9B0E4DDD-10ED-764D-8CDC-472B3DA2BE63}" srcOrd="0" destOrd="0" presId="urn:microsoft.com/office/officeart/2009/3/layout/HorizontalOrganizationChart"/>
    <dgm:cxn modelId="{2C022C49-8459-7444-842E-38BC15F4E2AD}" type="presOf" srcId="{A627ABAF-5CC2-1641-9995-46499A203C2A}" destId="{CB42B053-4541-3041-9438-47C3B2FB18CA}" srcOrd="0" destOrd="0" presId="urn:microsoft.com/office/officeart/2009/3/layout/HorizontalOrganizationChart"/>
    <dgm:cxn modelId="{6C8D274A-B682-FD48-8B20-951F03245BB9}" type="presOf" srcId="{F66192E3-E2BC-B34D-987A-432266C96774}" destId="{CFCB9036-A9A9-6C46-9A95-4D503DAB53DB}" srcOrd="1" destOrd="0" presId="urn:microsoft.com/office/officeart/2009/3/layout/HorizontalOrganizationChart"/>
    <dgm:cxn modelId="{F57F384A-47CB-314B-B9B2-20B5918E59E2}" type="presOf" srcId="{90550CD3-3FE1-E540-AD08-41B472298DDC}" destId="{92961185-9DCF-1642-B33C-7144800E4C5E}" srcOrd="1" destOrd="0" presId="urn:microsoft.com/office/officeart/2009/3/layout/HorizontalOrganizationChart"/>
    <dgm:cxn modelId="{84BC8D4F-D857-BB44-AB90-EE8039B3E358}" type="presOf" srcId="{53A71147-3D11-274E-ABD1-6C27F32FAF92}" destId="{32F255E6-D26A-ED43-9698-BD897131D8F1}" srcOrd="0" destOrd="0" presId="urn:microsoft.com/office/officeart/2009/3/layout/HorizontalOrganizationChart"/>
    <dgm:cxn modelId="{79D2C876-B5B3-7F4F-AC51-15DA33D3B39F}" type="presOf" srcId="{31182D73-5344-0742-9C89-3E55117C3B3E}" destId="{A1E93A3B-C18A-F843-A3D7-6F3D9335DF1C}" srcOrd="0" destOrd="0" presId="urn:microsoft.com/office/officeart/2009/3/layout/HorizontalOrganizationChart"/>
    <dgm:cxn modelId="{E7182785-0C14-2F4A-9893-2F27BB37B6D3}" type="presOf" srcId="{4B22D3ED-2A9F-614F-84C3-9D64F14ABC72}" destId="{0EACD5F8-A40C-BA46-9E06-789E994E2BB2}" srcOrd="0" destOrd="0" presId="urn:microsoft.com/office/officeart/2009/3/layout/HorizontalOrganizationChart"/>
    <dgm:cxn modelId="{BD0DDC8E-69DE-D94C-8C21-7E25BA6704E2}" type="presOf" srcId="{4820C0BD-42A3-2F44-96CD-E68A0E28E66A}" destId="{F5488108-7C65-2649-9325-CD9AD22040B1}" srcOrd="0" destOrd="0" presId="urn:microsoft.com/office/officeart/2009/3/layout/HorizontalOrganizationChart"/>
    <dgm:cxn modelId="{E34DFC91-D839-A34C-A24A-3F73D677AD6C}" type="presOf" srcId="{1096BA9F-056B-834B-B67C-66A47857B4F5}" destId="{FDA77D77-D6AA-9844-B815-51345ED30D59}" srcOrd="0" destOrd="0" presId="urn:microsoft.com/office/officeart/2009/3/layout/HorizontalOrganizationChart"/>
    <dgm:cxn modelId="{30E29A96-9371-EF47-B02C-9FAA04B96CA9}" type="presOf" srcId="{1565C841-1268-0746-9851-771C41524F9A}" destId="{436A73DE-804C-B94E-A727-4A6EB1F2B8F2}" srcOrd="1" destOrd="0" presId="urn:microsoft.com/office/officeart/2009/3/layout/HorizontalOrganizationChart"/>
    <dgm:cxn modelId="{EF12259F-61CB-E44B-A9D5-37236EF075AF}" type="presOf" srcId="{53A71147-3D11-274E-ABD1-6C27F32FAF92}" destId="{93812271-CD14-794A-B847-A9C94DAA8F9B}" srcOrd="1" destOrd="0" presId="urn:microsoft.com/office/officeart/2009/3/layout/HorizontalOrganizationChart"/>
    <dgm:cxn modelId="{8CE3AABF-30FE-D640-8934-394BF10AF677}" type="presOf" srcId="{31182D73-5344-0742-9C89-3E55117C3B3E}" destId="{EFE514D8-D213-E240-BC75-DFE86A50DEE4}" srcOrd="1" destOrd="0" presId="urn:microsoft.com/office/officeart/2009/3/layout/HorizontalOrganizationChart"/>
    <dgm:cxn modelId="{555E8FCE-03D1-4C4F-893F-0BE2A7324EC2}" type="presOf" srcId="{F66192E3-E2BC-B34D-987A-432266C96774}" destId="{ED569F0E-3DC7-E649-8A50-7150C1C09E7D}" srcOrd="0" destOrd="0" presId="urn:microsoft.com/office/officeart/2009/3/layout/HorizontalOrganizationChart"/>
    <dgm:cxn modelId="{65D4E2D1-E29B-204F-8F49-6E87ECC6E29B}" srcId="{90550CD3-3FE1-E540-AD08-41B472298DDC}" destId="{1565C841-1268-0746-9851-771C41524F9A}" srcOrd="2" destOrd="0" parTransId="{A627ABAF-5CC2-1641-9995-46499A203C2A}" sibTransId="{D2AA1C2D-C97F-BF4A-B629-07D955FCAE91}"/>
    <dgm:cxn modelId="{E63923E0-B175-BF4C-8EDB-CE615288261C}" srcId="{90550CD3-3FE1-E540-AD08-41B472298DDC}" destId="{F66192E3-E2BC-B34D-987A-432266C96774}" srcOrd="4" destOrd="0" parTransId="{02CAF6F7-54BF-8144-82AE-FBDE1327E6C6}" sibTransId="{6A2C475F-07CD-DF45-86D0-B5708A1C10FC}"/>
    <dgm:cxn modelId="{877634E4-5451-AF49-91DC-231330D2A70E}" type="presOf" srcId="{1565C841-1268-0746-9851-771C41524F9A}" destId="{98AC7AAA-4702-DF49-A8B2-AFE4D57CA687}" srcOrd="0" destOrd="0" presId="urn:microsoft.com/office/officeart/2009/3/layout/HorizontalOrganizationChart"/>
    <dgm:cxn modelId="{CF4DD1E8-6240-F44D-9AE4-E9A40F2DD65E}" type="presOf" srcId="{C877A8FB-86EC-AC48-BC69-BE7D224FFC1C}" destId="{3405897E-8D2D-054F-974B-6552474CC36C}" srcOrd="0" destOrd="0" presId="urn:microsoft.com/office/officeart/2009/3/layout/HorizontalOrganizationChart"/>
    <dgm:cxn modelId="{3B7CBFFD-8E62-3B42-8847-96A2360CB169}" srcId="{90550CD3-3FE1-E540-AD08-41B472298DDC}" destId="{53A71147-3D11-274E-ABD1-6C27F32FAF92}" srcOrd="1" destOrd="0" parTransId="{1096BA9F-056B-834B-B67C-66A47857B4F5}" sibTransId="{28A972DE-A7D0-BF48-8CB5-E540C49220B2}"/>
    <dgm:cxn modelId="{8B5C20B2-93E2-2A40-A322-830EC502D649}" type="presParOf" srcId="{0EACD5F8-A40C-BA46-9E06-789E994E2BB2}" destId="{5D8F37BF-28F0-B543-A4FF-BDD5F89F1FF7}" srcOrd="0" destOrd="0" presId="urn:microsoft.com/office/officeart/2009/3/layout/HorizontalOrganizationChart"/>
    <dgm:cxn modelId="{89129B73-CA24-2E48-94D6-949A1D511BF9}" type="presParOf" srcId="{5D8F37BF-28F0-B543-A4FF-BDD5F89F1FF7}" destId="{11FC9A01-87FB-E642-BAFE-7D40FFC830F1}" srcOrd="0" destOrd="0" presId="urn:microsoft.com/office/officeart/2009/3/layout/HorizontalOrganizationChart"/>
    <dgm:cxn modelId="{B78DBC6E-B799-404D-862B-E724926280CA}" type="presParOf" srcId="{11FC9A01-87FB-E642-BAFE-7D40FFC830F1}" destId="{07ED36B3-C7CF-4848-BBE3-81A2529F5F0A}" srcOrd="0" destOrd="0" presId="urn:microsoft.com/office/officeart/2009/3/layout/HorizontalOrganizationChart"/>
    <dgm:cxn modelId="{68F6E71A-1300-1042-8918-14C3F3505A26}" type="presParOf" srcId="{11FC9A01-87FB-E642-BAFE-7D40FFC830F1}" destId="{92961185-9DCF-1642-B33C-7144800E4C5E}" srcOrd="1" destOrd="0" presId="urn:microsoft.com/office/officeart/2009/3/layout/HorizontalOrganizationChart"/>
    <dgm:cxn modelId="{ABCB81D1-3384-E849-A330-43D8F2ADF5B4}" type="presParOf" srcId="{5D8F37BF-28F0-B543-A4FF-BDD5F89F1FF7}" destId="{29994B27-E75D-3647-8215-B8CE065CE65A}" srcOrd="1" destOrd="0" presId="urn:microsoft.com/office/officeart/2009/3/layout/HorizontalOrganizationChart"/>
    <dgm:cxn modelId="{507594E9-B574-7944-8A6C-521F44E84E65}" type="presParOf" srcId="{29994B27-E75D-3647-8215-B8CE065CE65A}" destId="{FDA77D77-D6AA-9844-B815-51345ED30D59}" srcOrd="0" destOrd="0" presId="urn:microsoft.com/office/officeart/2009/3/layout/HorizontalOrganizationChart"/>
    <dgm:cxn modelId="{53823B3E-29C1-414F-98EA-7C7AEFA2C1A0}" type="presParOf" srcId="{29994B27-E75D-3647-8215-B8CE065CE65A}" destId="{D51F2271-81EB-8F4C-BD95-B6FA808DF819}" srcOrd="1" destOrd="0" presId="urn:microsoft.com/office/officeart/2009/3/layout/HorizontalOrganizationChart"/>
    <dgm:cxn modelId="{CF519FC1-0AC6-F248-B4B4-B1ACA8ABBD7D}" type="presParOf" srcId="{D51F2271-81EB-8F4C-BD95-B6FA808DF819}" destId="{DC55EE4C-90A1-A443-9049-B23C4827153E}" srcOrd="0" destOrd="0" presId="urn:microsoft.com/office/officeart/2009/3/layout/HorizontalOrganizationChart"/>
    <dgm:cxn modelId="{CC6E58DF-8C0E-4A4F-B074-733596E3919D}" type="presParOf" srcId="{DC55EE4C-90A1-A443-9049-B23C4827153E}" destId="{32F255E6-D26A-ED43-9698-BD897131D8F1}" srcOrd="0" destOrd="0" presId="urn:microsoft.com/office/officeart/2009/3/layout/HorizontalOrganizationChart"/>
    <dgm:cxn modelId="{85C67B71-1FD0-8244-9262-13BF1022E85C}" type="presParOf" srcId="{DC55EE4C-90A1-A443-9049-B23C4827153E}" destId="{93812271-CD14-794A-B847-A9C94DAA8F9B}" srcOrd="1" destOrd="0" presId="urn:microsoft.com/office/officeart/2009/3/layout/HorizontalOrganizationChart"/>
    <dgm:cxn modelId="{44A514A9-2046-7444-AC69-56F0E7302452}" type="presParOf" srcId="{D51F2271-81EB-8F4C-BD95-B6FA808DF819}" destId="{2CB7BBC6-ED9F-0B48-ABFA-3B752E0BAD08}" srcOrd="1" destOrd="0" presId="urn:microsoft.com/office/officeart/2009/3/layout/HorizontalOrganizationChart"/>
    <dgm:cxn modelId="{1F6A51A1-51BD-3F43-88A8-D1153CB0772A}" type="presParOf" srcId="{D51F2271-81EB-8F4C-BD95-B6FA808DF819}" destId="{10168BF4-7A35-EB4B-A85A-1763351505B5}" srcOrd="2" destOrd="0" presId="urn:microsoft.com/office/officeart/2009/3/layout/HorizontalOrganizationChart"/>
    <dgm:cxn modelId="{50174EFF-6256-F445-849F-CEE6A9BFFDF4}" type="presParOf" srcId="{29994B27-E75D-3647-8215-B8CE065CE65A}" destId="{CB42B053-4541-3041-9438-47C3B2FB18CA}" srcOrd="2" destOrd="0" presId="urn:microsoft.com/office/officeart/2009/3/layout/HorizontalOrganizationChart"/>
    <dgm:cxn modelId="{4A650B23-CEDD-4B4C-BDFC-D823B92B270B}" type="presParOf" srcId="{29994B27-E75D-3647-8215-B8CE065CE65A}" destId="{6E2001A7-2A02-8D4E-BD33-073BC2BAF47E}" srcOrd="3" destOrd="0" presId="urn:microsoft.com/office/officeart/2009/3/layout/HorizontalOrganizationChart"/>
    <dgm:cxn modelId="{D9A865B7-029A-F54B-92C4-E9DF7597915D}" type="presParOf" srcId="{6E2001A7-2A02-8D4E-BD33-073BC2BAF47E}" destId="{1E709FFA-D763-8540-A74A-C862E09A1BE6}" srcOrd="0" destOrd="0" presId="urn:microsoft.com/office/officeart/2009/3/layout/HorizontalOrganizationChart"/>
    <dgm:cxn modelId="{3F84F21B-FDF5-BB45-AABA-1A57A0FD9DAA}" type="presParOf" srcId="{1E709FFA-D763-8540-A74A-C862E09A1BE6}" destId="{98AC7AAA-4702-DF49-A8B2-AFE4D57CA687}" srcOrd="0" destOrd="0" presId="urn:microsoft.com/office/officeart/2009/3/layout/HorizontalOrganizationChart"/>
    <dgm:cxn modelId="{E36B0F35-FF92-9849-A051-BE27FA591974}" type="presParOf" srcId="{1E709FFA-D763-8540-A74A-C862E09A1BE6}" destId="{436A73DE-804C-B94E-A727-4A6EB1F2B8F2}" srcOrd="1" destOrd="0" presId="urn:microsoft.com/office/officeart/2009/3/layout/HorizontalOrganizationChart"/>
    <dgm:cxn modelId="{0074471C-D654-D541-B1EF-99C29457F5B5}" type="presParOf" srcId="{6E2001A7-2A02-8D4E-BD33-073BC2BAF47E}" destId="{1EB92829-7BFF-604E-B223-129B411D1BDC}" srcOrd="1" destOrd="0" presId="urn:microsoft.com/office/officeart/2009/3/layout/HorizontalOrganizationChart"/>
    <dgm:cxn modelId="{F6A2C141-22D3-1544-9210-47E032CFE579}" type="presParOf" srcId="{6E2001A7-2A02-8D4E-BD33-073BC2BAF47E}" destId="{F5E4425C-6B76-A843-AF95-6BD1AFC24387}" srcOrd="2" destOrd="0" presId="urn:microsoft.com/office/officeart/2009/3/layout/HorizontalOrganizationChart"/>
    <dgm:cxn modelId="{E069DC96-3761-A24F-9FBC-1C4E2B7FAE20}" type="presParOf" srcId="{29994B27-E75D-3647-8215-B8CE065CE65A}" destId="{3405897E-8D2D-054F-974B-6552474CC36C}" srcOrd="4" destOrd="0" presId="urn:microsoft.com/office/officeart/2009/3/layout/HorizontalOrganizationChart"/>
    <dgm:cxn modelId="{170B6B08-9330-EB4F-A5DD-6F4956D5392B}" type="presParOf" srcId="{29994B27-E75D-3647-8215-B8CE065CE65A}" destId="{BC79BEE2-E311-1A46-B391-CB045CBC7B7A}" srcOrd="5" destOrd="0" presId="urn:microsoft.com/office/officeart/2009/3/layout/HorizontalOrganizationChart"/>
    <dgm:cxn modelId="{BFCFBDED-C6E9-1443-91BD-03A093379400}" type="presParOf" srcId="{BC79BEE2-E311-1A46-B391-CB045CBC7B7A}" destId="{D8063D73-F801-BB41-9CA4-8BEC9E0A8F0D}" srcOrd="0" destOrd="0" presId="urn:microsoft.com/office/officeart/2009/3/layout/HorizontalOrganizationChart"/>
    <dgm:cxn modelId="{3A2C8B9A-9FA4-A342-8769-95EFAAC752AE}" type="presParOf" srcId="{D8063D73-F801-BB41-9CA4-8BEC9E0A8F0D}" destId="{F5488108-7C65-2649-9325-CD9AD22040B1}" srcOrd="0" destOrd="0" presId="urn:microsoft.com/office/officeart/2009/3/layout/HorizontalOrganizationChart"/>
    <dgm:cxn modelId="{E3D99A12-9138-484F-ADB2-A7EE4032C95C}" type="presParOf" srcId="{D8063D73-F801-BB41-9CA4-8BEC9E0A8F0D}" destId="{C5A1A8B0-2A0B-504C-B5A6-1289627E9380}" srcOrd="1" destOrd="0" presId="urn:microsoft.com/office/officeart/2009/3/layout/HorizontalOrganizationChart"/>
    <dgm:cxn modelId="{A9CC9D4E-A96E-C04E-B357-378DC21B3751}" type="presParOf" srcId="{BC79BEE2-E311-1A46-B391-CB045CBC7B7A}" destId="{BEE723C1-60A2-1C47-95D1-6A6B7F83DA9F}" srcOrd="1" destOrd="0" presId="urn:microsoft.com/office/officeart/2009/3/layout/HorizontalOrganizationChart"/>
    <dgm:cxn modelId="{0220E803-D73A-104E-AF3E-690C5A8A006A}" type="presParOf" srcId="{BC79BEE2-E311-1A46-B391-CB045CBC7B7A}" destId="{84F73FD6-27FA-174F-BFC0-04E72AE41795}" srcOrd="2" destOrd="0" presId="urn:microsoft.com/office/officeart/2009/3/layout/HorizontalOrganizationChart"/>
    <dgm:cxn modelId="{322EC7EA-029B-3D45-8BE8-D3B4ED3886E4}" type="presParOf" srcId="{29994B27-E75D-3647-8215-B8CE065CE65A}" destId="{9B0E4DDD-10ED-764D-8CDC-472B3DA2BE63}" srcOrd="6" destOrd="0" presId="urn:microsoft.com/office/officeart/2009/3/layout/HorizontalOrganizationChart"/>
    <dgm:cxn modelId="{982BC5DE-E2EE-4F47-8CA3-BA7CE5B55CD5}" type="presParOf" srcId="{29994B27-E75D-3647-8215-B8CE065CE65A}" destId="{E5BD022B-FBCC-844D-A27C-F8F141EF8ECC}" srcOrd="7" destOrd="0" presId="urn:microsoft.com/office/officeart/2009/3/layout/HorizontalOrganizationChart"/>
    <dgm:cxn modelId="{7A8B2E98-295B-D044-8175-297F50D44E11}" type="presParOf" srcId="{E5BD022B-FBCC-844D-A27C-F8F141EF8ECC}" destId="{ABAAC82B-A59E-194C-B8A9-BAC12BEA822F}" srcOrd="0" destOrd="0" presId="urn:microsoft.com/office/officeart/2009/3/layout/HorizontalOrganizationChart"/>
    <dgm:cxn modelId="{46AC319F-AE97-F445-A3A1-C86C66881C6F}" type="presParOf" srcId="{ABAAC82B-A59E-194C-B8A9-BAC12BEA822F}" destId="{ED569F0E-3DC7-E649-8A50-7150C1C09E7D}" srcOrd="0" destOrd="0" presId="urn:microsoft.com/office/officeart/2009/3/layout/HorizontalOrganizationChart"/>
    <dgm:cxn modelId="{C4AB5C69-6F76-F640-8077-4CE5C3909F0C}" type="presParOf" srcId="{ABAAC82B-A59E-194C-B8A9-BAC12BEA822F}" destId="{CFCB9036-A9A9-6C46-9A95-4D503DAB53DB}" srcOrd="1" destOrd="0" presId="urn:microsoft.com/office/officeart/2009/3/layout/HorizontalOrganizationChart"/>
    <dgm:cxn modelId="{41CB5611-9849-2C4D-8A54-23690966E5F4}" type="presParOf" srcId="{E5BD022B-FBCC-844D-A27C-F8F141EF8ECC}" destId="{C5DFC0E6-D15C-9645-811E-7D4BFD9DED08}" srcOrd="1" destOrd="0" presId="urn:microsoft.com/office/officeart/2009/3/layout/HorizontalOrganizationChart"/>
    <dgm:cxn modelId="{4B73AB3D-EC10-7D41-95E1-6DAA0DAE6971}" type="presParOf" srcId="{E5BD022B-FBCC-844D-A27C-F8F141EF8ECC}" destId="{A4ADF4F1-5C3F-5E42-9219-EEF4485F9830}" srcOrd="2" destOrd="0" presId="urn:microsoft.com/office/officeart/2009/3/layout/HorizontalOrganizationChart"/>
    <dgm:cxn modelId="{8CE1C66B-8AE4-E745-9FED-F8B0FBD76100}" type="presParOf" srcId="{5D8F37BF-28F0-B543-A4FF-BDD5F89F1FF7}" destId="{E995C8C6-F56E-2846-A895-18BD381E6020}" srcOrd="2" destOrd="0" presId="urn:microsoft.com/office/officeart/2009/3/layout/HorizontalOrganizationChart"/>
    <dgm:cxn modelId="{9E803728-B98C-3C47-B7A8-AC3EDE2514D5}" type="presParOf" srcId="{E995C8C6-F56E-2846-A895-18BD381E6020}" destId="{7DCFD92D-B81E-EB41-AF9A-BCE3841D44A4}" srcOrd="0" destOrd="0" presId="urn:microsoft.com/office/officeart/2009/3/layout/HorizontalOrganizationChart"/>
    <dgm:cxn modelId="{9CAF10FD-3DFB-D44D-8ADB-068A25EAA7D2}" type="presParOf" srcId="{E995C8C6-F56E-2846-A895-18BD381E6020}" destId="{999D9C0F-09BF-094B-8CFD-A3B51687D611}" srcOrd="1" destOrd="0" presId="urn:microsoft.com/office/officeart/2009/3/layout/HorizontalOrganizationChart"/>
    <dgm:cxn modelId="{CBF15F6B-ED21-514B-9E8D-B125C8854C3D}" type="presParOf" srcId="{999D9C0F-09BF-094B-8CFD-A3B51687D611}" destId="{5CC68956-3302-704D-9DD6-D4B6F7D400ED}" srcOrd="0" destOrd="0" presId="urn:microsoft.com/office/officeart/2009/3/layout/HorizontalOrganizationChart"/>
    <dgm:cxn modelId="{82E63CE7-2670-CE44-A544-E234AC9D7954}" type="presParOf" srcId="{5CC68956-3302-704D-9DD6-D4B6F7D400ED}" destId="{A1E93A3B-C18A-F843-A3D7-6F3D9335DF1C}" srcOrd="0" destOrd="0" presId="urn:microsoft.com/office/officeart/2009/3/layout/HorizontalOrganizationChart"/>
    <dgm:cxn modelId="{F0E40DEB-CBCA-8D46-B39B-3525EC0DB81A}" type="presParOf" srcId="{5CC68956-3302-704D-9DD6-D4B6F7D400ED}" destId="{EFE514D8-D213-E240-BC75-DFE86A50DEE4}" srcOrd="1" destOrd="0" presId="urn:microsoft.com/office/officeart/2009/3/layout/HorizontalOrganizationChart"/>
    <dgm:cxn modelId="{91211A3E-4816-6547-B1F8-632A9C4E8614}" type="presParOf" srcId="{999D9C0F-09BF-094B-8CFD-A3B51687D611}" destId="{60D78598-E1BE-0949-995E-FCDF658682A4}" srcOrd="1" destOrd="0" presId="urn:microsoft.com/office/officeart/2009/3/layout/HorizontalOrganizationChart"/>
    <dgm:cxn modelId="{58717D4F-F635-794E-8020-1D4973504001}" type="presParOf" srcId="{999D9C0F-09BF-094B-8CFD-A3B51687D611}" destId="{0CA99861-26FB-BC4D-8219-36D908647B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FD92D-B81E-EB41-AF9A-BCE3841D44A4}">
      <dsp:nvSpPr>
        <dsp:cNvPr id="0" name=""/>
        <dsp:cNvSpPr/>
      </dsp:nvSpPr>
      <dsp:spPr>
        <a:xfrm>
          <a:off x="3859241" y="3820072"/>
          <a:ext cx="1627809" cy="679721"/>
        </a:xfrm>
        <a:custGeom>
          <a:avLst/>
          <a:gdLst/>
          <a:ahLst/>
          <a:cxnLst/>
          <a:rect l="0" t="0" r="0" b="0"/>
          <a:pathLst>
            <a:path>
              <a:moveTo>
                <a:pt x="0" y="679721"/>
              </a:moveTo>
              <a:lnTo>
                <a:pt x="1627809" y="679721"/>
              </a:lnTo>
              <a:lnTo>
                <a:pt x="162780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E4DDD-10ED-764D-8CDC-472B3DA2BE63}">
      <dsp:nvSpPr>
        <dsp:cNvPr id="0" name=""/>
        <dsp:cNvSpPr/>
      </dsp:nvSpPr>
      <dsp:spPr>
        <a:xfrm>
          <a:off x="3859241" y="4499794"/>
          <a:ext cx="4123646" cy="1399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7209" y="0"/>
              </a:lnTo>
              <a:lnTo>
                <a:pt x="3607209" y="1399212"/>
              </a:lnTo>
              <a:lnTo>
                <a:pt x="4123646" y="13992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5897E-8D2D-054F-974B-6552474CC36C}">
      <dsp:nvSpPr>
        <dsp:cNvPr id="0" name=""/>
        <dsp:cNvSpPr/>
      </dsp:nvSpPr>
      <dsp:spPr>
        <a:xfrm>
          <a:off x="3859241" y="1788640"/>
          <a:ext cx="4118275" cy="2711153"/>
        </a:xfrm>
        <a:custGeom>
          <a:avLst/>
          <a:gdLst/>
          <a:ahLst/>
          <a:cxnLst/>
          <a:rect l="0" t="0" r="0" b="0"/>
          <a:pathLst>
            <a:path>
              <a:moveTo>
                <a:pt x="0" y="2711153"/>
              </a:moveTo>
              <a:lnTo>
                <a:pt x="3601838" y="2711153"/>
              </a:lnTo>
              <a:lnTo>
                <a:pt x="3601838" y="0"/>
              </a:lnTo>
              <a:lnTo>
                <a:pt x="411827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2B053-4541-3041-9438-47C3B2FB18CA}">
      <dsp:nvSpPr>
        <dsp:cNvPr id="0" name=""/>
        <dsp:cNvSpPr/>
      </dsp:nvSpPr>
      <dsp:spPr>
        <a:xfrm>
          <a:off x="3859241" y="4454074"/>
          <a:ext cx="41469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0500" y="45720"/>
              </a:lnTo>
              <a:lnTo>
                <a:pt x="3630500" y="52897"/>
              </a:lnTo>
              <a:lnTo>
                <a:pt x="4146937" y="528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77D77-D6AA-9844-B815-51345ED30D59}">
      <dsp:nvSpPr>
        <dsp:cNvPr id="0" name=""/>
        <dsp:cNvSpPr/>
      </dsp:nvSpPr>
      <dsp:spPr>
        <a:xfrm>
          <a:off x="3859241" y="3122727"/>
          <a:ext cx="4115538" cy="1377066"/>
        </a:xfrm>
        <a:custGeom>
          <a:avLst/>
          <a:gdLst/>
          <a:ahLst/>
          <a:cxnLst/>
          <a:rect l="0" t="0" r="0" b="0"/>
          <a:pathLst>
            <a:path>
              <a:moveTo>
                <a:pt x="0" y="1377066"/>
              </a:moveTo>
              <a:lnTo>
                <a:pt x="3599101" y="1377066"/>
              </a:lnTo>
              <a:lnTo>
                <a:pt x="3599101" y="0"/>
              </a:lnTo>
              <a:lnTo>
                <a:pt x="411553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D36B3-C7CF-4848-BBE3-81A2529F5F0A}">
      <dsp:nvSpPr>
        <dsp:cNvPr id="0" name=""/>
        <dsp:cNvSpPr/>
      </dsp:nvSpPr>
      <dsp:spPr>
        <a:xfrm>
          <a:off x="1506767" y="4003800"/>
          <a:ext cx="2352474" cy="991987"/>
        </a:xfrm>
        <a:prstGeom prst="rect">
          <a:avLst/>
        </a:prstGeom>
        <a:solidFill>
          <a:schemeClr val="accent6">
            <a:lumMod val="75000"/>
          </a:schemeClr>
        </a:solidFill>
        <a:ln w="2540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0" kern="1200" dirty="0">
              <a:solidFill>
                <a:schemeClr val="tx1"/>
              </a:solidFill>
            </a:rPr>
            <a:t>ERASMUS UNIT</a:t>
          </a:r>
        </a:p>
      </dsp:txBody>
      <dsp:txXfrm>
        <a:off x="1506767" y="4003800"/>
        <a:ext cx="2352474" cy="991987"/>
      </dsp:txXfrm>
    </dsp:sp>
    <dsp:sp modelId="{32F255E6-D26A-ED43-9698-BD897131D8F1}">
      <dsp:nvSpPr>
        <dsp:cNvPr id="0" name=""/>
        <dsp:cNvSpPr/>
      </dsp:nvSpPr>
      <dsp:spPr>
        <a:xfrm>
          <a:off x="7974780" y="2586985"/>
          <a:ext cx="3520861" cy="107148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accent6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 err="1">
              <a:solidFill>
                <a:schemeClr val="tx1"/>
              </a:solidFill>
            </a:rPr>
            <a:t>Mobility</a:t>
          </a:r>
          <a:r>
            <a:rPr lang="it-IT" sz="1600" kern="1200" dirty="0">
              <a:solidFill>
                <a:schemeClr val="tx1"/>
              </a:solidFill>
            </a:rPr>
            <a:t> management</a:t>
          </a:r>
        </a:p>
      </dsp:txBody>
      <dsp:txXfrm>
        <a:off x="7974780" y="2586985"/>
        <a:ext cx="3520861" cy="1071484"/>
      </dsp:txXfrm>
    </dsp:sp>
    <dsp:sp modelId="{98AC7AAA-4702-DF49-A8B2-AFE4D57CA687}">
      <dsp:nvSpPr>
        <dsp:cNvPr id="0" name=""/>
        <dsp:cNvSpPr/>
      </dsp:nvSpPr>
      <dsp:spPr>
        <a:xfrm>
          <a:off x="8006179" y="3871153"/>
          <a:ext cx="3521945" cy="12716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accent6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Erasmus Plan </a:t>
          </a:r>
          <a:r>
            <a:rPr lang="it-IT" sz="1600" kern="1200" dirty="0" err="1">
              <a:solidFill>
                <a:schemeClr val="tx1"/>
              </a:solidFill>
            </a:rPr>
            <a:t>Quality</a:t>
          </a:r>
          <a:r>
            <a:rPr lang="it-IT" sz="1600" kern="1200" dirty="0">
              <a:solidFill>
                <a:schemeClr val="tx1"/>
              </a:solidFill>
            </a:rPr>
            <a:t> </a:t>
          </a:r>
          <a:r>
            <a:rPr lang="it-IT" sz="1600" kern="1200" dirty="0" err="1">
              <a:solidFill>
                <a:schemeClr val="tx1"/>
              </a:solidFill>
            </a:rPr>
            <a:t>Standards</a:t>
          </a:r>
          <a:endParaRPr lang="it-IT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 err="1">
              <a:solidFill>
                <a:schemeClr val="tx1"/>
              </a:solidFill>
            </a:rPr>
            <a:t>Monitoring</a:t>
          </a:r>
          <a:r>
            <a:rPr lang="it-IT" sz="1600" kern="1200" dirty="0">
              <a:solidFill>
                <a:schemeClr val="tx1"/>
              </a:solidFill>
            </a:rPr>
            <a:t> and Evaluation</a:t>
          </a:r>
        </a:p>
      </dsp:txBody>
      <dsp:txXfrm>
        <a:off x="8006179" y="3871153"/>
        <a:ext cx="3521945" cy="1271636"/>
      </dsp:txXfrm>
    </dsp:sp>
    <dsp:sp modelId="{F5488108-7C65-2649-9325-CD9AD22040B1}">
      <dsp:nvSpPr>
        <dsp:cNvPr id="0" name=""/>
        <dsp:cNvSpPr/>
      </dsp:nvSpPr>
      <dsp:spPr>
        <a:xfrm>
          <a:off x="7977517" y="1183277"/>
          <a:ext cx="3500100" cy="1210725"/>
        </a:xfrm>
        <a:prstGeom prst="rect">
          <a:avLst/>
        </a:prstGeom>
        <a:solidFill>
          <a:srgbClr val="70AD47">
            <a:lumMod val="40000"/>
            <a:lumOff val="60000"/>
          </a:srgbClr>
        </a:solidFill>
        <a:ln w="12700" cap="rnd" cmpd="sng" algn="ctr">
          <a:solidFill>
            <a:schemeClr val="accent6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Information, </a:t>
          </a:r>
          <a:r>
            <a:rPr lang="it-IT" sz="1600" kern="1200" dirty="0" err="1">
              <a:solidFill>
                <a:schemeClr val="tx1"/>
              </a:solidFill>
            </a:rPr>
            <a:t>Preparation</a:t>
          </a:r>
          <a:r>
            <a:rPr lang="it-IT" sz="1600" kern="1200" dirty="0">
              <a:solidFill>
                <a:schemeClr val="tx1"/>
              </a:solidFill>
            </a:rPr>
            <a:t> and </a:t>
          </a:r>
          <a:r>
            <a:rPr lang="it-IT" sz="1600" kern="1200">
              <a:solidFill>
                <a:schemeClr val="tx1"/>
              </a:solidFill>
            </a:rPr>
            <a:t>Support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7977517" y="1183277"/>
        <a:ext cx="3500100" cy="1210725"/>
      </dsp:txXfrm>
    </dsp:sp>
    <dsp:sp modelId="{ED569F0E-3DC7-E649-8A50-7150C1C09E7D}">
      <dsp:nvSpPr>
        <dsp:cNvPr id="0" name=""/>
        <dsp:cNvSpPr/>
      </dsp:nvSpPr>
      <dsp:spPr>
        <a:xfrm>
          <a:off x="7982888" y="5391585"/>
          <a:ext cx="3497983" cy="101484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accent6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Administration and Reporting</a:t>
          </a:r>
        </a:p>
      </dsp:txBody>
      <dsp:txXfrm>
        <a:off x="7982888" y="5391585"/>
        <a:ext cx="3497983" cy="1014842"/>
      </dsp:txXfrm>
    </dsp:sp>
    <dsp:sp modelId="{A1E93A3B-C18A-F843-A3D7-6F3D9335DF1C}">
      <dsp:nvSpPr>
        <dsp:cNvPr id="0" name=""/>
        <dsp:cNvSpPr/>
      </dsp:nvSpPr>
      <dsp:spPr>
        <a:xfrm>
          <a:off x="4617836" y="2411730"/>
          <a:ext cx="1738430" cy="140834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accent6"/>
          </a:solidFill>
          <a:prstDash val="solid"/>
          <a:bevel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Erasmus Plan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 err="1">
              <a:solidFill>
                <a:schemeClr val="tx1"/>
              </a:solidFill>
            </a:rPr>
            <a:t>Coordination</a:t>
          </a:r>
          <a:endParaRPr lang="it-IT" sz="1800" kern="1200" dirty="0">
            <a:solidFill>
              <a:schemeClr val="tx1"/>
            </a:solidFill>
          </a:endParaRPr>
        </a:p>
      </dsp:txBody>
      <dsp:txXfrm>
        <a:off x="4617836" y="2411730"/>
        <a:ext cx="1738430" cy="1408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3A68-B95C-DF47-9437-6F937C4BF166}" type="datetimeFigureOut">
              <a:rPr lang="it-IT" smtClean="0"/>
              <a:t>17/06/2021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9CDA8-9BF6-5044-B5F6-0320770794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31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B053-31A9-46F6-8E0F-95AA3F564E64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8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C7E5-F2A2-498B-A1DC-1931ED3099AB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83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4287-6B7F-41C8-AEDD-0B9F0B87CA54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072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A533-0B5C-4D6A-8813-DE487D2175E8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2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81F7B-3D6E-45D2-9C57-282DC5ED0F28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040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AC7A-A033-4547-B458-5C7DA27AB738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526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BEF1-1121-4D84-BB58-B31E07C2054A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380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953F-E289-4E78-A715-7086685A1EEE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27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F41C-DB3F-480D-9DC1-F4BD65C90484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C090-FA8D-44CE-BCB5-CD5A2D2284EF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79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E745-6D94-47B1-BF36-CD26BFF29BCE}" type="datetime1">
              <a:rPr lang="it-IT" smtClean="0"/>
              <a:t>17/06/2021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81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3282-6E06-4770-A6DC-46EEB43E82D5}" type="datetime1">
              <a:rPr lang="it-IT" smtClean="0"/>
              <a:t>17/06/2021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0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E9E1-FF72-47A7-BD8B-3E6825D7F07A}" type="datetime1">
              <a:rPr lang="it-IT" smtClean="0"/>
              <a:t>17/06/2021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78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AF6C-CE38-47E8-8DE6-80D6851D4B25}" type="datetime1">
              <a:rPr lang="it-IT" smtClean="0"/>
              <a:t>17/06/2021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3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89EC-377A-4775-AB36-1E0B7EF9CBA4}" type="datetime1">
              <a:rPr lang="it-IT" smtClean="0"/>
              <a:t>17/06/2021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43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E7F6-A266-4C97-A998-BA7B5E72C644}" type="datetime1">
              <a:rPr lang="it-IT" smtClean="0"/>
              <a:t>17/06/2021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46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507A-27E7-4ADC-BA17-37EEA0CF5047}" type="datetime1">
              <a:rPr lang="it-IT" smtClean="0"/>
              <a:t>17/06/2021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43BD83-309D-704C-850C-EA3194EFB6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09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972E08-86A2-4B11-8AA8-90F9868E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365" y="1692483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i="0" dirty="0">
                <a:solidFill>
                  <a:srgbClr val="010101"/>
                </a:solidFill>
                <a:effectLst/>
                <a:latin typeface="Helvetica Neue"/>
              </a:rPr>
              <a:t>Erasmus Accreditation: The experience from CIOFS-FP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45BED6-AF6D-40A1-A153-9CBF9AAA9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529894"/>
            <a:ext cx="8439366" cy="180894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10101"/>
                </a:solidFill>
                <a:effectLst/>
                <a:latin typeface="Helvetica Neue"/>
              </a:rPr>
              <a:t>Eduwork.Net </a:t>
            </a:r>
            <a:r>
              <a:rPr lang="en-US" dirty="0">
                <a:solidFill>
                  <a:srgbClr val="010101"/>
                </a:solidFill>
                <a:latin typeface="Helvetica Neue"/>
              </a:rPr>
              <a:t>Webinar</a:t>
            </a:r>
            <a:r>
              <a:rPr lang="en-US" b="0" i="0" dirty="0">
                <a:solidFill>
                  <a:srgbClr val="010101"/>
                </a:solidFill>
                <a:effectLst/>
                <a:latin typeface="Helvetica Neue"/>
              </a:rPr>
              <a:t> </a:t>
            </a:r>
          </a:p>
          <a:p>
            <a:r>
              <a:rPr lang="en-US" b="1" i="1" dirty="0">
                <a:solidFill>
                  <a:srgbClr val="010101"/>
                </a:solidFill>
                <a:effectLst/>
                <a:latin typeface="Helvetica Neue"/>
              </a:rPr>
              <a:t>Accreditation in The Field Of Vocational Education And Training</a:t>
            </a:r>
          </a:p>
          <a:p>
            <a:r>
              <a:rPr lang="en-US" dirty="0">
                <a:solidFill>
                  <a:srgbClr val="010101"/>
                </a:solidFill>
                <a:latin typeface="Helvetica Neue"/>
              </a:rPr>
              <a:t>03</a:t>
            </a:r>
            <a:r>
              <a:rPr lang="en-US" baseline="30000" dirty="0">
                <a:solidFill>
                  <a:srgbClr val="010101"/>
                </a:solidFill>
                <a:latin typeface="Helvetica Neue"/>
              </a:rPr>
              <a:t>rd</a:t>
            </a:r>
            <a:r>
              <a:rPr lang="en-US" dirty="0">
                <a:solidFill>
                  <a:srgbClr val="010101"/>
                </a:solidFill>
                <a:latin typeface="Helvetica Neue"/>
              </a:rPr>
              <a:t> of June 2021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25E6EC-A1EB-465C-ABAF-B5F4BAFD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1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1A2E334-EFA4-4464-A793-7D9DC5A9FE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14" y="5859780"/>
            <a:ext cx="1628775" cy="998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62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69566-5FCC-444C-BC12-C24CD212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Thank </a:t>
            </a:r>
            <a:r>
              <a:rPr lang="it-IT" dirty="0" err="1"/>
              <a:t>you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FA4962-E798-41FC-A9F9-6508F191D1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Flavia Spizzichino</a:t>
            </a:r>
          </a:p>
          <a:p>
            <a:r>
              <a:rPr lang="it-IT" dirty="0"/>
              <a:t>CIOFS-FP National Headquarter</a:t>
            </a:r>
          </a:p>
          <a:p>
            <a:r>
              <a:rPr lang="it-IT" dirty="0"/>
              <a:t>fspizzichino@ciofs-fp.org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D6F48C-8A50-4E92-9755-A202F4D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10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1168742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 err="1">
                <a:solidFill>
                  <a:srgbClr val="002060"/>
                </a:solidFill>
              </a:rPr>
              <a:t>Roadmap</a:t>
            </a:r>
            <a:r>
              <a:rPr lang="it-IT" sz="3600" dirty="0">
                <a:solidFill>
                  <a:srgbClr val="002060"/>
                </a:solidFill>
              </a:rPr>
              <a:t> to Erasmus </a:t>
            </a:r>
            <a:r>
              <a:rPr lang="it-IT" sz="3600" dirty="0" err="1">
                <a:solidFill>
                  <a:srgbClr val="002060"/>
                </a:solidFill>
              </a:rPr>
              <a:t>Accreditation</a:t>
            </a:r>
            <a:r>
              <a:rPr lang="it-IT" sz="3600" dirty="0">
                <a:solidFill>
                  <a:srgbClr val="002060"/>
                </a:solidFill>
              </a:rPr>
              <a:t> 2021-2027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685" y="1049904"/>
            <a:ext cx="10815735" cy="5623037"/>
          </a:xfrm>
        </p:spPr>
        <p:txBody>
          <a:bodyPr>
            <a:noAutofit/>
          </a:bodyPr>
          <a:lstStyle/>
          <a:p>
            <a:pPr algn="ctr"/>
            <a:r>
              <a:rPr lang="it-IT" dirty="0" err="1">
                <a:solidFill>
                  <a:srgbClr val="002060"/>
                </a:solidFill>
              </a:rPr>
              <a:t>Our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internationalization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strategy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has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previewed</a:t>
            </a:r>
            <a:r>
              <a:rPr lang="it-IT" dirty="0">
                <a:solidFill>
                  <a:srgbClr val="002060"/>
                </a:solidFill>
              </a:rPr>
              <a:t> a </a:t>
            </a:r>
            <a:r>
              <a:rPr lang="it-IT" dirty="0" err="1">
                <a:solidFill>
                  <a:srgbClr val="002060"/>
                </a:solidFill>
              </a:rPr>
              <a:t>gradual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approach</a:t>
            </a:r>
            <a:r>
              <a:rPr lang="it-IT" dirty="0">
                <a:solidFill>
                  <a:srgbClr val="002060"/>
                </a:solidFill>
              </a:rPr>
              <a:t> to the </a:t>
            </a:r>
            <a:r>
              <a:rPr lang="it-IT" dirty="0" err="1">
                <a:solidFill>
                  <a:srgbClr val="002060"/>
                </a:solidFill>
              </a:rPr>
              <a:t>learning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mobilities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individuals</a:t>
            </a:r>
            <a:r>
              <a:rPr lang="it-IT" dirty="0">
                <a:solidFill>
                  <a:srgbClr val="002060"/>
                </a:solidFill>
              </a:rPr>
              <a:t> in </a:t>
            </a:r>
            <a:r>
              <a:rPr lang="it-IT" dirty="0" err="1">
                <a:solidFill>
                  <a:srgbClr val="002060"/>
                </a:solidFill>
              </a:rPr>
              <a:t>Vocational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Education</a:t>
            </a:r>
            <a:r>
              <a:rPr lang="it-IT" dirty="0">
                <a:solidFill>
                  <a:srgbClr val="002060"/>
                </a:solidFill>
              </a:rPr>
              <a:t> and Training </a:t>
            </a:r>
            <a:r>
              <a:rPr lang="it-IT" dirty="0" err="1">
                <a:solidFill>
                  <a:srgbClr val="002060"/>
                </a:solidFill>
              </a:rPr>
              <a:t>that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have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introduced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within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our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system</a:t>
            </a:r>
            <a:r>
              <a:rPr lang="it-IT" dirty="0">
                <a:solidFill>
                  <a:srgbClr val="002060"/>
                </a:solidFill>
              </a:rPr>
              <a:t> in </a:t>
            </a:r>
            <a:r>
              <a:rPr lang="it-IT" b="1" dirty="0">
                <a:solidFill>
                  <a:srgbClr val="002060"/>
                </a:solidFill>
              </a:rPr>
              <a:t>progressive way </a:t>
            </a:r>
            <a:r>
              <a:rPr lang="it-IT" b="1" dirty="0" err="1">
                <a:solidFill>
                  <a:srgbClr val="002060"/>
                </a:solidFill>
              </a:rPr>
              <a:t>between</a:t>
            </a:r>
            <a:r>
              <a:rPr lang="it-IT" b="1" dirty="0">
                <a:solidFill>
                  <a:srgbClr val="002060"/>
                </a:solidFill>
              </a:rPr>
              <a:t> 2016 and 2020 in </a:t>
            </a:r>
            <a:r>
              <a:rPr lang="it-IT" b="1" dirty="0" err="1">
                <a:solidFill>
                  <a:srgbClr val="002060"/>
                </a:solidFill>
              </a:rPr>
              <a:t>three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different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steps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algn="l"/>
            <a:r>
              <a:rPr lang="it-IT" b="1" dirty="0">
                <a:solidFill>
                  <a:srgbClr val="002060"/>
                </a:solidFill>
              </a:rPr>
              <a:t>STEP 1 START-UP </a:t>
            </a:r>
          </a:p>
          <a:p>
            <a:pPr algn="l"/>
            <a:r>
              <a:rPr lang="it-IT" dirty="0">
                <a:solidFill>
                  <a:srgbClr val="002060"/>
                </a:solidFill>
              </a:rPr>
              <a:t>Call 2016 </a:t>
            </a:r>
            <a:r>
              <a:rPr lang="it-IT" i="1" dirty="0">
                <a:solidFill>
                  <a:srgbClr val="002060"/>
                </a:solidFill>
              </a:rPr>
              <a:t>SHORT-TERM MOBILITY</a:t>
            </a:r>
          </a:p>
          <a:p>
            <a:pPr algn="l"/>
            <a:endParaRPr lang="it-IT" b="1" dirty="0">
              <a:solidFill>
                <a:srgbClr val="002060"/>
              </a:solidFill>
            </a:endParaRPr>
          </a:p>
          <a:p>
            <a:pPr algn="l"/>
            <a:r>
              <a:rPr lang="it-IT" b="1" dirty="0">
                <a:solidFill>
                  <a:srgbClr val="002060"/>
                </a:solidFill>
              </a:rPr>
              <a:t>STEP 2 TESTING</a:t>
            </a:r>
          </a:p>
          <a:p>
            <a:pPr algn="l"/>
            <a:r>
              <a:rPr lang="it-IT" dirty="0">
                <a:solidFill>
                  <a:srgbClr val="002060"/>
                </a:solidFill>
              </a:rPr>
              <a:t>Call 2020 </a:t>
            </a:r>
            <a:r>
              <a:rPr lang="it-IT" i="1" dirty="0">
                <a:solidFill>
                  <a:srgbClr val="002060"/>
                </a:solidFill>
              </a:rPr>
              <a:t>LONG-TERM MOBILITY (ERASMUSPRO)</a:t>
            </a:r>
          </a:p>
          <a:p>
            <a:pPr algn="l"/>
            <a:endParaRPr lang="it-IT" b="1" dirty="0">
              <a:solidFill>
                <a:srgbClr val="002060"/>
              </a:solidFill>
            </a:endParaRPr>
          </a:p>
          <a:p>
            <a:pPr algn="l"/>
            <a:r>
              <a:rPr lang="it-IT" b="1" dirty="0">
                <a:solidFill>
                  <a:srgbClr val="002060"/>
                </a:solidFill>
              </a:rPr>
              <a:t>STEP 3 COMMISSIONING</a:t>
            </a:r>
          </a:p>
          <a:p>
            <a:pPr algn="l"/>
            <a:r>
              <a:rPr lang="it-IT" dirty="0">
                <a:solidFill>
                  <a:srgbClr val="002060"/>
                </a:solidFill>
              </a:rPr>
              <a:t>Call 2020 Erasmus </a:t>
            </a:r>
            <a:r>
              <a:rPr lang="it-IT" dirty="0" err="1">
                <a:solidFill>
                  <a:srgbClr val="002060"/>
                </a:solidFill>
              </a:rPr>
              <a:t>Accreditation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i="1" dirty="0">
                <a:solidFill>
                  <a:srgbClr val="002060"/>
                </a:solidFill>
              </a:rPr>
              <a:t>(Erasmus Plan 2021-2025)</a:t>
            </a:r>
          </a:p>
          <a:p>
            <a:pPr algn="l"/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C7D6F0-B4FC-4B5B-B2E0-F1D63CB5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1E889A6-54CD-4D06-8108-9BBF48377F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2849"/>
            <a:ext cx="961053" cy="635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016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1168742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Erasmus Plan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931" y="1195559"/>
            <a:ext cx="8705462" cy="5623037"/>
          </a:xfrm>
        </p:spPr>
        <p:txBody>
          <a:bodyPr>
            <a:no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</a:rPr>
              <a:t>In the </a:t>
            </a:r>
            <a:r>
              <a:rPr lang="it-IT" dirty="0" err="1">
                <a:solidFill>
                  <a:srgbClr val="002060"/>
                </a:solidFill>
              </a:rPr>
              <a:t>framework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our</a:t>
            </a:r>
            <a:r>
              <a:rPr lang="it-IT" dirty="0">
                <a:solidFill>
                  <a:srgbClr val="002060"/>
                </a:solidFill>
              </a:rPr>
              <a:t> Erasmus </a:t>
            </a:r>
            <a:r>
              <a:rPr lang="it-IT" dirty="0" err="1">
                <a:solidFill>
                  <a:srgbClr val="002060"/>
                </a:solidFill>
              </a:rPr>
              <a:t>Accreditation</a:t>
            </a:r>
            <a:r>
              <a:rPr lang="it-IT" dirty="0">
                <a:solidFill>
                  <a:srgbClr val="002060"/>
                </a:solidFill>
              </a:rPr>
              <a:t> 2021-2027, the </a:t>
            </a:r>
            <a:r>
              <a:rPr lang="it-IT" dirty="0" err="1">
                <a:solidFill>
                  <a:srgbClr val="002060"/>
                </a:solidFill>
              </a:rPr>
              <a:t>current</a:t>
            </a:r>
            <a:r>
              <a:rPr lang="it-IT" dirty="0">
                <a:solidFill>
                  <a:srgbClr val="002060"/>
                </a:solidFill>
              </a:rPr>
              <a:t> release of </a:t>
            </a:r>
            <a:r>
              <a:rPr lang="it-IT" dirty="0" err="1">
                <a:solidFill>
                  <a:srgbClr val="002060"/>
                </a:solidFill>
              </a:rPr>
              <a:t>our</a:t>
            </a:r>
            <a:r>
              <a:rPr lang="it-IT" dirty="0">
                <a:solidFill>
                  <a:srgbClr val="002060"/>
                </a:solidFill>
              </a:rPr>
              <a:t> Erasmus Plan </a:t>
            </a:r>
            <a:r>
              <a:rPr lang="it-IT" dirty="0" err="1">
                <a:solidFill>
                  <a:srgbClr val="002060"/>
                </a:solidFill>
              </a:rPr>
              <a:t>covers</a:t>
            </a:r>
            <a:r>
              <a:rPr lang="it-IT" dirty="0">
                <a:solidFill>
                  <a:srgbClr val="002060"/>
                </a:solidFill>
              </a:rPr>
              <a:t> a </a:t>
            </a:r>
            <a:r>
              <a:rPr lang="it-IT" dirty="0" err="1">
                <a:solidFill>
                  <a:srgbClr val="002060"/>
                </a:solidFill>
              </a:rPr>
              <a:t>period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dirty="0" err="1">
                <a:solidFill>
                  <a:srgbClr val="002060"/>
                </a:solidFill>
              </a:rPr>
              <a:t>five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years</a:t>
            </a:r>
            <a:r>
              <a:rPr lang="it-IT" dirty="0">
                <a:solidFill>
                  <a:srgbClr val="002060"/>
                </a:solidFill>
              </a:rPr>
              <a:t> from </a:t>
            </a:r>
            <a:r>
              <a:rPr lang="it-IT" b="1" dirty="0">
                <a:solidFill>
                  <a:srgbClr val="002060"/>
                </a:solidFill>
              </a:rPr>
              <a:t>2021 to 2025</a:t>
            </a:r>
            <a:r>
              <a:rPr lang="it-IT" dirty="0">
                <a:solidFill>
                  <a:srgbClr val="002060"/>
                </a:solidFill>
              </a:rPr>
              <a:t>. The </a:t>
            </a:r>
            <a:r>
              <a:rPr lang="it-IT" dirty="0" err="1">
                <a:solidFill>
                  <a:srgbClr val="002060"/>
                </a:solidFill>
              </a:rPr>
              <a:t>organisational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development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strategy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linked</a:t>
            </a:r>
            <a:r>
              <a:rPr lang="it-IT" dirty="0">
                <a:solidFill>
                  <a:srgbClr val="002060"/>
                </a:solidFill>
              </a:rPr>
              <a:t> to the Erasmus Plan </a:t>
            </a:r>
            <a:r>
              <a:rPr lang="it-IT" dirty="0" err="1">
                <a:solidFill>
                  <a:srgbClr val="002060"/>
                </a:solidFill>
              </a:rPr>
              <a:t>has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designed</a:t>
            </a:r>
            <a:r>
              <a:rPr lang="it-IT" dirty="0">
                <a:solidFill>
                  <a:srgbClr val="002060"/>
                </a:solidFill>
              </a:rPr>
              <a:t> on the </a:t>
            </a:r>
            <a:r>
              <a:rPr lang="it-IT" dirty="0" err="1">
                <a:solidFill>
                  <a:srgbClr val="002060"/>
                </a:solidFill>
              </a:rPr>
              <a:t>basis</a:t>
            </a:r>
            <a:r>
              <a:rPr lang="it-IT" dirty="0">
                <a:solidFill>
                  <a:srgbClr val="002060"/>
                </a:solidFill>
              </a:rPr>
              <a:t> of </a:t>
            </a:r>
            <a:r>
              <a:rPr lang="it-IT" b="1" dirty="0" err="1">
                <a:solidFill>
                  <a:srgbClr val="002060"/>
                </a:solidFill>
              </a:rPr>
              <a:t>four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pillars</a:t>
            </a:r>
            <a:r>
              <a:rPr lang="it-IT" dirty="0">
                <a:solidFill>
                  <a:srgbClr val="002060"/>
                </a:solidFill>
              </a:rPr>
              <a:t>. </a:t>
            </a:r>
            <a:r>
              <a:rPr lang="it-IT" dirty="0" err="1">
                <a:solidFill>
                  <a:srgbClr val="002060"/>
                </a:solidFill>
              </a:rPr>
              <a:t>Each</a:t>
            </a:r>
            <a:r>
              <a:rPr lang="it-IT" dirty="0">
                <a:solidFill>
                  <a:srgbClr val="002060"/>
                </a:solidFill>
              </a:rPr>
              <a:t> pillar </a:t>
            </a:r>
            <a:r>
              <a:rPr lang="it-IT" dirty="0" err="1">
                <a:solidFill>
                  <a:srgbClr val="002060"/>
                </a:solidFill>
              </a:rPr>
              <a:t>has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been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err="1">
                <a:solidFill>
                  <a:srgbClr val="002060"/>
                </a:solidFill>
              </a:rPr>
              <a:t>defined</a:t>
            </a:r>
            <a:r>
              <a:rPr lang="it-IT" dirty="0">
                <a:solidFill>
                  <a:srgbClr val="002060"/>
                </a:solidFill>
              </a:rPr>
              <a:t> by </a:t>
            </a:r>
            <a:r>
              <a:rPr lang="it-IT" b="1" dirty="0" err="1">
                <a:solidFill>
                  <a:srgbClr val="002060"/>
                </a:solidFill>
              </a:rPr>
              <a:t>matching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needs</a:t>
            </a:r>
            <a:r>
              <a:rPr lang="it-IT" b="1" dirty="0">
                <a:solidFill>
                  <a:srgbClr val="002060"/>
                </a:solidFill>
              </a:rPr>
              <a:t>, </a:t>
            </a:r>
            <a:r>
              <a:rPr lang="it-IT" b="1" dirty="0" err="1">
                <a:solidFill>
                  <a:srgbClr val="002060"/>
                </a:solidFill>
              </a:rPr>
              <a:t>actvities</a:t>
            </a:r>
            <a:r>
              <a:rPr lang="it-IT" b="1" dirty="0">
                <a:solidFill>
                  <a:srgbClr val="002060"/>
                </a:solidFill>
              </a:rPr>
              <a:t> and </a:t>
            </a:r>
            <a:r>
              <a:rPr lang="it-IT" b="1" dirty="0" err="1">
                <a:solidFill>
                  <a:srgbClr val="002060"/>
                </a:solidFill>
              </a:rPr>
              <a:t>expected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err="1">
                <a:solidFill>
                  <a:srgbClr val="002060"/>
                </a:solidFill>
              </a:rPr>
              <a:t>results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in the medium and long </a:t>
            </a:r>
            <a:r>
              <a:rPr lang="it-IT" dirty="0" err="1">
                <a:solidFill>
                  <a:srgbClr val="002060"/>
                </a:solidFill>
              </a:rPr>
              <a:t>term</a:t>
            </a:r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6E85B47C-2441-40B1-9C34-FB4931771FF1}"/>
              </a:ext>
            </a:extLst>
          </p:cNvPr>
          <p:cNvGrpSpPr/>
          <p:nvPr/>
        </p:nvGrpSpPr>
        <p:grpSpPr>
          <a:xfrm>
            <a:off x="1502229" y="2974809"/>
            <a:ext cx="8213271" cy="2687632"/>
            <a:chOff x="1888668" y="3023225"/>
            <a:chExt cx="8213271" cy="2687632"/>
          </a:xfrm>
        </p:grpSpPr>
        <p:sp>
          <p:nvSpPr>
            <p:cNvPr id="4" name="Ovale 3">
              <a:extLst>
                <a:ext uri="{FF2B5EF4-FFF2-40B4-BE49-F238E27FC236}">
                  <a16:creationId xmlns:a16="http://schemas.microsoft.com/office/drawing/2014/main" id="{A23339A7-7C90-674C-9D39-0CE67488A124}"/>
                </a:ext>
              </a:extLst>
            </p:cNvPr>
            <p:cNvSpPr/>
            <p:nvPr/>
          </p:nvSpPr>
          <p:spPr>
            <a:xfrm>
              <a:off x="1888668" y="3120057"/>
              <a:ext cx="3167743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rgbClr val="002060"/>
                  </a:solidFill>
                </a:rPr>
                <a:t>NEEDS</a:t>
              </a:r>
            </a:p>
            <a:p>
              <a:pPr algn="ctr"/>
              <a:r>
                <a:rPr lang="it-IT" sz="2000" dirty="0">
                  <a:solidFill>
                    <a:srgbClr val="002060"/>
                  </a:solidFill>
                </a:rPr>
                <a:t>and</a:t>
              </a:r>
            </a:p>
            <a:p>
              <a:pPr algn="ctr"/>
              <a:r>
                <a:rPr lang="it-IT" sz="2000" dirty="0">
                  <a:solidFill>
                    <a:srgbClr val="002060"/>
                  </a:solidFill>
                </a:rPr>
                <a:t>CHALLANGES </a:t>
              </a:r>
            </a:p>
          </p:txBody>
        </p:sp>
        <p:sp>
          <p:nvSpPr>
            <p:cNvPr id="5" name="Ovale 4">
              <a:extLst>
                <a:ext uri="{FF2B5EF4-FFF2-40B4-BE49-F238E27FC236}">
                  <a16:creationId xmlns:a16="http://schemas.microsoft.com/office/drawing/2014/main" id="{D0D821A0-85CC-184C-B47F-E5F9344FD0F1}"/>
                </a:ext>
              </a:extLst>
            </p:cNvPr>
            <p:cNvSpPr/>
            <p:nvPr/>
          </p:nvSpPr>
          <p:spPr>
            <a:xfrm>
              <a:off x="4359725" y="3071641"/>
              <a:ext cx="3167743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rgbClr val="002060"/>
                  </a:solidFill>
                </a:rPr>
                <a:t>ACTIVITES</a:t>
              </a:r>
            </a:p>
          </p:txBody>
        </p:sp>
        <p:sp>
          <p:nvSpPr>
            <p:cNvPr id="6" name="Ovale 5">
              <a:extLst>
                <a:ext uri="{FF2B5EF4-FFF2-40B4-BE49-F238E27FC236}">
                  <a16:creationId xmlns:a16="http://schemas.microsoft.com/office/drawing/2014/main" id="{C18C9927-3BD9-3140-926C-B52552ABFA59}"/>
                </a:ext>
              </a:extLst>
            </p:cNvPr>
            <p:cNvSpPr/>
            <p:nvPr/>
          </p:nvSpPr>
          <p:spPr>
            <a:xfrm>
              <a:off x="6934196" y="3023225"/>
              <a:ext cx="3167743" cy="2590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rgbClr val="002060"/>
                  </a:solidFill>
                </a:rPr>
                <a:t>RESULTS</a:t>
              </a:r>
            </a:p>
          </p:txBody>
        </p:sp>
      </p:grp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2ED59244-242F-43DA-88A6-DB6C7D08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3</a:t>
            </a:fld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13A178C-CB87-4EBC-BB7F-7D00FE90EC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3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0022632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PILLAR 1. Job </a:t>
            </a:r>
            <a:r>
              <a:rPr lang="it-IT" sz="3600" dirty="0" err="1">
                <a:solidFill>
                  <a:srgbClr val="002060"/>
                </a:solidFill>
              </a:rPr>
              <a:t>orientation</a:t>
            </a:r>
            <a:r>
              <a:rPr lang="it-IT" sz="3600" dirty="0">
                <a:solidFill>
                  <a:srgbClr val="002060"/>
                </a:solidFill>
              </a:rPr>
              <a:t> and career service</a:t>
            </a: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240" y="1006363"/>
            <a:ext cx="9836021" cy="5623037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err="1">
                <a:solidFill>
                  <a:srgbClr val="002060"/>
                </a:solidFill>
              </a:rPr>
              <a:t>Objective</a:t>
            </a:r>
            <a:r>
              <a:rPr lang="it-IT" sz="2800" b="1" dirty="0">
                <a:solidFill>
                  <a:srgbClr val="002060"/>
                </a:solidFill>
              </a:rPr>
              <a:t>:</a:t>
            </a:r>
            <a:r>
              <a:rPr lang="it-IT" sz="2800" dirty="0">
                <a:solidFill>
                  <a:srgbClr val="002060"/>
                </a:solidFill>
              </a:rPr>
              <a:t> </a:t>
            </a:r>
            <a:r>
              <a:rPr lang="it-IT" sz="2800" dirty="0" err="1">
                <a:solidFill>
                  <a:srgbClr val="002060"/>
                </a:solidFill>
              </a:rPr>
              <a:t>enhance</a:t>
            </a:r>
            <a:r>
              <a:rPr lang="it-IT" sz="2800" dirty="0">
                <a:solidFill>
                  <a:srgbClr val="002060"/>
                </a:solidFill>
              </a:rPr>
              <a:t> the work-</a:t>
            </a:r>
            <a:r>
              <a:rPr lang="it-IT" sz="2800" dirty="0" err="1">
                <a:solidFill>
                  <a:srgbClr val="002060"/>
                </a:solidFill>
              </a:rPr>
              <a:t>based</a:t>
            </a:r>
            <a:r>
              <a:rPr lang="it-IT" sz="2800" dirty="0">
                <a:solidFill>
                  <a:srgbClr val="002060"/>
                </a:solidFill>
              </a:rPr>
              <a:t> learning activities for </a:t>
            </a:r>
            <a:r>
              <a:rPr lang="it-IT" sz="2800" dirty="0" err="1">
                <a:solidFill>
                  <a:srgbClr val="002060"/>
                </a:solidFill>
              </a:rPr>
              <a:t>recent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graduates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through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continuous</a:t>
            </a:r>
            <a:r>
              <a:rPr lang="it-IT" sz="2800" dirty="0">
                <a:solidFill>
                  <a:srgbClr val="002060"/>
                </a:solidFill>
              </a:rPr>
              <a:t> and </a:t>
            </a:r>
            <a:r>
              <a:rPr lang="it-IT" sz="2800" dirty="0" err="1">
                <a:solidFill>
                  <a:srgbClr val="002060"/>
                </a:solidFill>
              </a:rPr>
              <a:t>structured</a:t>
            </a:r>
            <a:r>
              <a:rPr lang="it-IT" sz="2800" dirty="0">
                <a:solidFill>
                  <a:srgbClr val="002060"/>
                </a:solidFill>
              </a:rPr>
              <a:t> long-</a:t>
            </a:r>
            <a:r>
              <a:rPr lang="it-IT" sz="2800" dirty="0" err="1">
                <a:solidFill>
                  <a:srgbClr val="002060"/>
                </a:solidFill>
              </a:rPr>
              <a:t>term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mobility</a:t>
            </a:r>
            <a:r>
              <a:rPr lang="it-IT" sz="2800" dirty="0">
                <a:solidFill>
                  <a:srgbClr val="002060"/>
                </a:solidFill>
              </a:rPr>
              <a:t> planning (</a:t>
            </a:r>
            <a:r>
              <a:rPr lang="it-IT" sz="2800" dirty="0" err="1">
                <a:solidFill>
                  <a:srgbClr val="002060"/>
                </a:solidFill>
              </a:rPr>
              <a:t>ErasmusPro</a:t>
            </a:r>
            <a:r>
              <a:rPr lang="it-IT" sz="2800" dirty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it-IT" sz="2800" dirty="0" err="1">
                <a:solidFill>
                  <a:srgbClr val="002060"/>
                </a:solidFill>
              </a:rPr>
              <a:t>Planned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b="1" dirty="0" err="1">
                <a:solidFill>
                  <a:srgbClr val="002060"/>
                </a:solidFill>
              </a:rPr>
              <a:t>activities</a:t>
            </a:r>
            <a:r>
              <a:rPr lang="it-IT" sz="2800" dirty="0">
                <a:solidFill>
                  <a:srgbClr val="002060"/>
                </a:solidFill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Promote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participation</a:t>
            </a:r>
            <a:r>
              <a:rPr lang="it-IT" sz="2600" dirty="0">
                <a:solidFill>
                  <a:srgbClr val="002060"/>
                </a:solidFill>
              </a:rPr>
              <a:t> in long-</a:t>
            </a:r>
            <a:r>
              <a:rPr lang="it-IT" sz="2600" dirty="0" err="1">
                <a:solidFill>
                  <a:srgbClr val="002060"/>
                </a:solidFill>
              </a:rPr>
              <a:t>term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r>
              <a:rPr lang="it-IT" sz="2600" dirty="0">
                <a:solidFill>
                  <a:srgbClr val="002060"/>
                </a:solidFill>
              </a:rPr>
              <a:t> to </a:t>
            </a:r>
            <a:r>
              <a:rPr lang="it-IT" sz="2600" dirty="0" err="1">
                <a:solidFill>
                  <a:srgbClr val="002060"/>
                </a:solidFill>
              </a:rPr>
              <a:t>develop</a:t>
            </a:r>
            <a:r>
              <a:rPr lang="it-IT" sz="2600" dirty="0">
                <a:solidFill>
                  <a:srgbClr val="002060"/>
                </a:solidFill>
              </a:rPr>
              <a:t> market-</a:t>
            </a:r>
            <a:r>
              <a:rPr lang="it-IT" sz="2600" dirty="0" err="1">
                <a:solidFill>
                  <a:srgbClr val="002060"/>
                </a:solidFill>
              </a:rPr>
              <a:t>oriented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skills</a:t>
            </a:r>
            <a:r>
              <a:rPr lang="it-IT" sz="2600" dirty="0">
                <a:solidFill>
                  <a:srgbClr val="002060"/>
                </a:solidFill>
              </a:rPr>
              <a:t>, </a:t>
            </a:r>
            <a:r>
              <a:rPr lang="it-IT" sz="2600" dirty="0" err="1">
                <a:solidFill>
                  <a:srgbClr val="002060"/>
                </a:solidFill>
              </a:rPr>
              <a:t>language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skills</a:t>
            </a:r>
            <a:r>
              <a:rPr lang="it-IT" sz="2600" dirty="0">
                <a:solidFill>
                  <a:srgbClr val="002060"/>
                </a:solidFill>
              </a:rPr>
              <a:t> and soft </a:t>
            </a:r>
            <a:r>
              <a:rPr lang="it-IT" sz="2600" dirty="0" err="1">
                <a:solidFill>
                  <a:srgbClr val="002060"/>
                </a:solidFill>
              </a:rPr>
              <a:t>skills</a:t>
            </a:r>
            <a:r>
              <a:rPr lang="it-IT" sz="2600" dirty="0">
                <a:solidFill>
                  <a:srgbClr val="002060"/>
                </a:solidFill>
              </a:rPr>
              <a:t> for VET </a:t>
            </a:r>
            <a:r>
              <a:rPr lang="it-IT" sz="2600" dirty="0" err="1">
                <a:solidFill>
                  <a:srgbClr val="002060"/>
                </a:solidFill>
              </a:rPr>
              <a:t>students</a:t>
            </a:r>
            <a:r>
              <a:rPr lang="it-IT" sz="2600" dirty="0">
                <a:solidFill>
                  <a:srgbClr val="002060"/>
                </a:solidFill>
              </a:rPr>
              <a:t>, </a:t>
            </a:r>
            <a:r>
              <a:rPr lang="it-IT" sz="2600" dirty="0" err="1">
                <a:solidFill>
                  <a:srgbClr val="002060"/>
                </a:solidFill>
              </a:rPr>
              <a:t>particularly</a:t>
            </a:r>
            <a:r>
              <a:rPr lang="it-IT" sz="2600" dirty="0">
                <a:solidFill>
                  <a:srgbClr val="002060"/>
                </a:solidFill>
              </a:rPr>
              <a:t> for </a:t>
            </a:r>
            <a:r>
              <a:rPr lang="it-IT" sz="2600" dirty="0" err="1">
                <a:solidFill>
                  <a:srgbClr val="002060"/>
                </a:solidFill>
              </a:rPr>
              <a:t>recent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graduates</a:t>
            </a:r>
            <a:endParaRPr lang="it-IT" sz="2600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Reducing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transition</a:t>
            </a:r>
            <a:r>
              <a:rPr lang="it-IT" sz="2600" dirty="0">
                <a:solidFill>
                  <a:srgbClr val="002060"/>
                </a:solidFill>
              </a:rPr>
              <a:t> time </a:t>
            </a:r>
            <a:r>
              <a:rPr lang="it-IT" sz="2600" dirty="0" err="1">
                <a:solidFill>
                  <a:srgbClr val="002060"/>
                </a:solidFill>
              </a:rPr>
              <a:t>between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vocational</a:t>
            </a:r>
            <a:r>
              <a:rPr lang="it-IT" sz="2600" dirty="0">
                <a:solidFill>
                  <a:srgbClr val="002060"/>
                </a:solidFill>
              </a:rPr>
              <a:t> training and </a:t>
            </a:r>
            <a:r>
              <a:rPr lang="it-IT" sz="2600" dirty="0" err="1">
                <a:solidFill>
                  <a:srgbClr val="002060"/>
                </a:solidFill>
              </a:rPr>
              <a:t>labour</a:t>
            </a:r>
            <a:r>
              <a:rPr lang="it-IT" sz="2600" dirty="0">
                <a:solidFill>
                  <a:srgbClr val="002060"/>
                </a:solidFill>
              </a:rPr>
              <a:t> market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Designing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transnational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learning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pathways</a:t>
            </a:r>
            <a:r>
              <a:rPr lang="it-IT" sz="2600" dirty="0">
                <a:solidFill>
                  <a:srgbClr val="002060"/>
                </a:solidFill>
              </a:rPr>
              <a:t> for </a:t>
            </a:r>
            <a:r>
              <a:rPr lang="it-IT" sz="2600" dirty="0" err="1">
                <a:solidFill>
                  <a:srgbClr val="002060"/>
                </a:solidFill>
              </a:rPr>
              <a:t>apprentices</a:t>
            </a:r>
            <a:endParaRPr lang="it-IT" sz="260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8BF869-98A7-4C32-BA36-ABA18E4C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4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0B3695F-3DA3-467B-8AF3-CEA5F6A0E1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008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0610461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PILLAR 2. </a:t>
            </a:r>
            <a:r>
              <a:rPr lang="it-IT" sz="3600" dirty="0" err="1">
                <a:solidFill>
                  <a:srgbClr val="002060"/>
                </a:solidFill>
              </a:rPr>
              <a:t>Inclusion</a:t>
            </a:r>
            <a:r>
              <a:rPr lang="it-IT" sz="3600" dirty="0">
                <a:solidFill>
                  <a:srgbClr val="002060"/>
                </a:solidFill>
              </a:rPr>
              <a:t> and </a:t>
            </a:r>
            <a:r>
              <a:rPr lang="it-IT" sz="3600" dirty="0" err="1">
                <a:solidFill>
                  <a:srgbClr val="002060"/>
                </a:solidFill>
              </a:rPr>
              <a:t>European</a:t>
            </a:r>
            <a:r>
              <a:rPr lang="it-IT" sz="3600" dirty="0">
                <a:solidFill>
                  <a:srgbClr val="002060"/>
                </a:solidFill>
              </a:rPr>
              <a:t> </a:t>
            </a:r>
            <a:r>
              <a:rPr lang="it-IT" sz="3600" dirty="0" err="1">
                <a:solidFill>
                  <a:srgbClr val="002060"/>
                </a:solidFill>
              </a:rPr>
              <a:t>citizenship</a:t>
            </a: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685" y="1049904"/>
            <a:ext cx="10806405" cy="5623037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err="1">
                <a:solidFill>
                  <a:srgbClr val="002060"/>
                </a:solidFill>
              </a:rPr>
              <a:t>Objective</a:t>
            </a:r>
            <a:r>
              <a:rPr lang="it-IT" sz="2800" b="1" dirty="0">
                <a:solidFill>
                  <a:srgbClr val="002060"/>
                </a:solidFill>
              </a:rPr>
              <a:t>: </a:t>
            </a:r>
            <a:r>
              <a:rPr lang="it-IT" sz="2800" dirty="0">
                <a:solidFill>
                  <a:srgbClr val="002060"/>
                </a:solidFill>
              </a:rPr>
              <a:t>support </a:t>
            </a:r>
            <a:r>
              <a:rPr lang="it-IT" sz="2800" dirty="0" err="1">
                <a:solidFill>
                  <a:srgbClr val="002060"/>
                </a:solidFill>
              </a:rPr>
              <a:t>inclusion</a:t>
            </a:r>
            <a:r>
              <a:rPr lang="it-IT" sz="2800" dirty="0">
                <a:solidFill>
                  <a:srgbClr val="002060"/>
                </a:solidFill>
              </a:rPr>
              <a:t> and gender </a:t>
            </a:r>
            <a:r>
              <a:rPr lang="it-IT" sz="2800" dirty="0" err="1">
                <a:solidFill>
                  <a:srgbClr val="002060"/>
                </a:solidFill>
              </a:rPr>
              <a:t>equality</a:t>
            </a:r>
            <a:r>
              <a:rPr lang="it-IT" sz="2800" dirty="0">
                <a:solidFill>
                  <a:srgbClr val="002060"/>
                </a:solidFill>
              </a:rPr>
              <a:t> in </a:t>
            </a:r>
            <a:r>
              <a:rPr lang="it-IT" sz="2800" dirty="0" err="1">
                <a:solidFill>
                  <a:srgbClr val="002060"/>
                </a:solidFill>
              </a:rPr>
              <a:t>accessing</a:t>
            </a:r>
            <a:r>
              <a:rPr lang="it-IT" sz="2800" dirty="0">
                <a:solidFill>
                  <a:srgbClr val="002060"/>
                </a:solidFill>
              </a:rPr>
              <a:t> to Erasmus+ funding by </a:t>
            </a:r>
            <a:r>
              <a:rPr lang="it-IT" sz="2800" dirty="0" err="1">
                <a:solidFill>
                  <a:srgbClr val="002060"/>
                </a:solidFill>
              </a:rPr>
              <a:t>ensuring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that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all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participants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have</a:t>
            </a:r>
            <a:r>
              <a:rPr lang="it-IT" sz="2800" dirty="0">
                <a:solidFill>
                  <a:srgbClr val="002060"/>
                </a:solidFill>
              </a:rPr>
              <a:t> a </a:t>
            </a:r>
            <a:r>
              <a:rPr lang="it-IT" sz="2800" dirty="0" err="1">
                <a:solidFill>
                  <a:srgbClr val="002060"/>
                </a:solidFill>
              </a:rPr>
              <a:t>continuous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individual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assistance</a:t>
            </a:r>
            <a:r>
              <a:rPr lang="it-IT" sz="2800" dirty="0">
                <a:solidFill>
                  <a:srgbClr val="002060"/>
                </a:solidFill>
              </a:rPr>
              <a:t> and tutoring service </a:t>
            </a:r>
            <a:r>
              <a:rPr lang="it-IT" sz="2800" dirty="0" err="1">
                <a:solidFill>
                  <a:srgbClr val="002060"/>
                </a:solidFill>
              </a:rPr>
              <a:t>both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before</a:t>
            </a:r>
            <a:r>
              <a:rPr lang="it-IT" sz="2800" dirty="0">
                <a:solidFill>
                  <a:srgbClr val="002060"/>
                </a:solidFill>
              </a:rPr>
              <a:t> and </a:t>
            </a:r>
            <a:r>
              <a:rPr lang="it-IT" sz="2800" dirty="0" err="1">
                <a:solidFill>
                  <a:srgbClr val="002060"/>
                </a:solidFill>
              </a:rPr>
              <a:t>during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mobility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it-IT" sz="2800" dirty="0" err="1">
                <a:solidFill>
                  <a:srgbClr val="002060"/>
                </a:solidFill>
              </a:rPr>
              <a:t>Planned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b="1" dirty="0" err="1">
                <a:solidFill>
                  <a:srgbClr val="002060"/>
                </a:solidFill>
              </a:rPr>
              <a:t>activities</a:t>
            </a:r>
            <a:r>
              <a:rPr lang="it-IT" sz="2800" dirty="0">
                <a:solidFill>
                  <a:srgbClr val="002060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Quotas</a:t>
            </a:r>
            <a:r>
              <a:rPr lang="it-IT" sz="2600" dirty="0">
                <a:solidFill>
                  <a:srgbClr val="002060"/>
                </a:solidFill>
              </a:rPr>
              <a:t> for </a:t>
            </a:r>
            <a:r>
              <a:rPr lang="it-IT" sz="2600" dirty="0" err="1">
                <a:solidFill>
                  <a:srgbClr val="002060"/>
                </a:solidFill>
              </a:rPr>
              <a:t>women</a:t>
            </a:r>
            <a:r>
              <a:rPr lang="it-IT" sz="2600" dirty="0">
                <a:solidFill>
                  <a:srgbClr val="002060"/>
                </a:solidFill>
              </a:rPr>
              <a:t> and </a:t>
            </a:r>
            <a:r>
              <a:rPr lang="it-IT" sz="2600" dirty="0" err="1">
                <a:solidFill>
                  <a:srgbClr val="002060"/>
                </a:solidFill>
              </a:rPr>
              <a:t>participants</a:t>
            </a:r>
            <a:r>
              <a:rPr lang="it-IT" sz="2600" dirty="0">
                <a:solidFill>
                  <a:srgbClr val="002060"/>
                </a:solidFill>
              </a:rPr>
              <a:t> with </a:t>
            </a:r>
            <a:r>
              <a:rPr lang="it-IT" sz="2600" dirty="0" err="1">
                <a:solidFill>
                  <a:srgbClr val="002060"/>
                </a:solidFill>
              </a:rPr>
              <a:t>fewer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opportunities</a:t>
            </a:r>
            <a:endParaRPr lang="it-IT" sz="2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2060"/>
                </a:solidFill>
              </a:rPr>
              <a:t>Information and </a:t>
            </a:r>
            <a:r>
              <a:rPr lang="it-IT" sz="2600" dirty="0" err="1">
                <a:solidFill>
                  <a:srgbClr val="002060"/>
                </a:solidFill>
              </a:rPr>
              <a:t>support</a:t>
            </a:r>
            <a:r>
              <a:rPr lang="it-IT" sz="2600" dirty="0">
                <a:solidFill>
                  <a:srgbClr val="002060"/>
                </a:solidFill>
              </a:rPr>
              <a:t> for families to </a:t>
            </a:r>
            <a:r>
              <a:rPr lang="it-IT" sz="2600" dirty="0" err="1">
                <a:solidFill>
                  <a:srgbClr val="002060"/>
                </a:solidFill>
              </a:rPr>
              <a:t>address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initial</a:t>
            </a:r>
            <a:r>
              <a:rPr lang="it-IT" sz="2600" dirty="0">
                <a:solidFill>
                  <a:srgbClr val="002060"/>
                </a:solidFill>
              </a:rPr>
              <a:t> cultural </a:t>
            </a:r>
            <a:r>
              <a:rPr lang="it-IT" sz="2600" dirty="0" err="1">
                <a:solidFill>
                  <a:srgbClr val="002060"/>
                </a:solidFill>
              </a:rPr>
              <a:t>mistrust</a:t>
            </a:r>
            <a:r>
              <a:rPr lang="it-IT" sz="2600" dirty="0">
                <a:solidFill>
                  <a:srgbClr val="002060"/>
                </a:solidFill>
              </a:rPr>
              <a:t> and </a:t>
            </a:r>
            <a:r>
              <a:rPr lang="it-IT" sz="2600" dirty="0" err="1">
                <a:solidFill>
                  <a:srgbClr val="002060"/>
                </a:solidFill>
              </a:rPr>
              <a:t>encourage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greater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confidence</a:t>
            </a:r>
            <a:r>
              <a:rPr lang="it-IT" sz="2600" dirty="0">
                <a:solidFill>
                  <a:srgbClr val="002060"/>
                </a:solidFill>
              </a:rPr>
              <a:t> in </a:t>
            </a:r>
            <a:r>
              <a:rPr lang="it-IT" sz="2600" dirty="0" err="1">
                <a:solidFill>
                  <a:srgbClr val="002060"/>
                </a:solidFill>
              </a:rPr>
              <a:t>European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endParaRPr lang="it-IT" sz="2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Pay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attention</a:t>
            </a:r>
            <a:r>
              <a:rPr lang="it-IT" sz="2600" dirty="0">
                <a:solidFill>
                  <a:srgbClr val="002060"/>
                </a:solidFill>
              </a:rPr>
              <a:t> to </a:t>
            </a:r>
            <a:r>
              <a:rPr lang="it-IT" sz="2600" dirty="0" err="1">
                <a:solidFill>
                  <a:srgbClr val="002060"/>
                </a:solidFill>
              </a:rPr>
              <a:t>all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individual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needs</a:t>
            </a:r>
            <a:r>
              <a:rPr lang="it-IT" sz="2600" dirty="0">
                <a:solidFill>
                  <a:srgbClr val="002060"/>
                </a:solidFill>
              </a:rPr>
              <a:t> to </a:t>
            </a:r>
            <a:r>
              <a:rPr lang="it-IT" sz="2600" dirty="0" err="1">
                <a:solidFill>
                  <a:srgbClr val="002060"/>
                </a:solidFill>
              </a:rPr>
              <a:t>customize</a:t>
            </a:r>
            <a:r>
              <a:rPr lang="it-IT" sz="2600" dirty="0">
                <a:solidFill>
                  <a:srgbClr val="002060"/>
                </a:solidFill>
              </a:rPr>
              <a:t> the </a:t>
            </a:r>
            <a:r>
              <a:rPr lang="it-IT" sz="2600" dirty="0" err="1">
                <a:solidFill>
                  <a:srgbClr val="002060"/>
                </a:solidFill>
              </a:rPr>
              <a:t>organization</a:t>
            </a:r>
            <a:r>
              <a:rPr lang="it-IT" sz="2600" dirty="0">
                <a:solidFill>
                  <a:srgbClr val="002060"/>
                </a:solidFill>
              </a:rPr>
              <a:t> of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experiences</a:t>
            </a:r>
            <a:endParaRPr lang="it-IT" sz="2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Enhancing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talents</a:t>
            </a:r>
            <a:r>
              <a:rPr lang="it-IT" sz="2600" dirty="0">
                <a:solidFill>
                  <a:srgbClr val="002060"/>
                </a:solidFill>
              </a:rPr>
              <a:t> and </a:t>
            </a:r>
            <a:r>
              <a:rPr lang="it-IT" sz="2600" dirty="0" err="1">
                <a:solidFill>
                  <a:srgbClr val="002060"/>
                </a:solidFill>
              </a:rPr>
              <a:t>motivational</a:t>
            </a:r>
            <a:r>
              <a:rPr lang="it-IT" sz="2600" dirty="0">
                <a:solidFill>
                  <a:srgbClr val="002060"/>
                </a:solidFill>
              </a:rPr>
              <a:t> drive </a:t>
            </a:r>
            <a:r>
              <a:rPr lang="it-IT" sz="2600" dirty="0" err="1">
                <a:solidFill>
                  <a:srgbClr val="002060"/>
                </a:solidFill>
              </a:rPr>
              <a:t>as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determinants</a:t>
            </a:r>
            <a:r>
              <a:rPr lang="it-IT" sz="2600" dirty="0">
                <a:solidFill>
                  <a:srgbClr val="002060"/>
                </a:solidFill>
              </a:rPr>
              <a:t> for the </a:t>
            </a:r>
            <a:r>
              <a:rPr lang="it-IT" sz="2600" dirty="0" err="1">
                <a:solidFill>
                  <a:srgbClr val="002060"/>
                </a:solidFill>
              </a:rPr>
              <a:t>effectiveness</a:t>
            </a:r>
            <a:r>
              <a:rPr lang="it-IT" sz="2600" dirty="0">
                <a:solidFill>
                  <a:srgbClr val="002060"/>
                </a:solidFill>
              </a:rPr>
              <a:t> of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endParaRPr lang="it-IT" sz="2600" dirty="0">
              <a:solidFill>
                <a:srgbClr val="002060"/>
              </a:solidFill>
            </a:endParaRPr>
          </a:p>
          <a:p>
            <a:pPr algn="l"/>
            <a:endParaRPr lang="it-IT" sz="2600" dirty="0">
              <a:solidFill>
                <a:srgbClr val="002060"/>
              </a:solidFill>
            </a:endParaRPr>
          </a:p>
          <a:p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E4C792-487B-4CFE-A563-77D359E5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5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BF4A4E5-007F-45E9-9784-C1251DC8ECA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639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0451841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PILLAR 3. </a:t>
            </a:r>
            <a:r>
              <a:rPr lang="it-IT" sz="4000" dirty="0">
                <a:solidFill>
                  <a:srgbClr val="002060"/>
                </a:solidFill>
              </a:rPr>
              <a:t>Expertise of the staff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686" y="1049904"/>
            <a:ext cx="10647784" cy="5623037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err="1">
                <a:solidFill>
                  <a:srgbClr val="002060"/>
                </a:solidFill>
              </a:rPr>
              <a:t>Objective</a:t>
            </a:r>
            <a:r>
              <a:rPr lang="it-IT" sz="2800" b="1" dirty="0">
                <a:solidFill>
                  <a:srgbClr val="002060"/>
                </a:solidFill>
              </a:rPr>
              <a:t>: </a:t>
            </a:r>
            <a:r>
              <a:rPr lang="it-IT" sz="2800" dirty="0">
                <a:solidFill>
                  <a:srgbClr val="002060"/>
                </a:solidFill>
              </a:rPr>
              <a:t>consolidate the </a:t>
            </a:r>
            <a:r>
              <a:rPr lang="it-IT" sz="2800" dirty="0" err="1">
                <a:solidFill>
                  <a:srgbClr val="002060"/>
                </a:solidFill>
              </a:rPr>
              <a:t>competences</a:t>
            </a:r>
            <a:r>
              <a:rPr lang="it-IT" sz="2800" dirty="0">
                <a:solidFill>
                  <a:srgbClr val="002060"/>
                </a:solidFill>
              </a:rPr>
              <a:t> of the staff in the management of the </a:t>
            </a:r>
            <a:r>
              <a:rPr lang="it-IT" sz="2800" dirty="0" err="1">
                <a:solidFill>
                  <a:srgbClr val="002060"/>
                </a:solidFill>
              </a:rPr>
              <a:t>mobility</a:t>
            </a:r>
            <a:r>
              <a:rPr lang="it-IT" sz="2800" dirty="0">
                <a:solidFill>
                  <a:srgbClr val="002060"/>
                </a:solidFill>
              </a:rPr>
              <a:t> and to support the </a:t>
            </a:r>
            <a:r>
              <a:rPr lang="it-IT" sz="2800" dirty="0" err="1">
                <a:solidFill>
                  <a:srgbClr val="002060"/>
                </a:solidFill>
              </a:rPr>
              <a:t>processes</a:t>
            </a:r>
            <a:r>
              <a:rPr lang="it-IT" sz="2800" dirty="0">
                <a:solidFill>
                  <a:srgbClr val="002060"/>
                </a:solidFill>
              </a:rPr>
              <a:t> of cross-</a:t>
            </a:r>
            <a:r>
              <a:rPr lang="it-IT" sz="2800" dirty="0" err="1">
                <a:solidFill>
                  <a:srgbClr val="002060"/>
                </a:solidFill>
              </a:rPr>
              <a:t>fertilization</a:t>
            </a:r>
            <a:r>
              <a:rPr lang="it-IT" sz="2800" dirty="0">
                <a:solidFill>
                  <a:srgbClr val="002060"/>
                </a:solidFill>
              </a:rPr>
              <a:t> inside the </a:t>
            </a:r>
            <a:r>
              <a:rPr lang="it-IT" sz="2800" dirty="0" err="1">
                <a:solidFill>
                  <a:srgbClr val="002060"/>
                </a:solidFill>
              </a:rPr>
              <a:t>transnational</a:t>
            </a:r>
            <a:r>
              <a:rPr lang="it-IT" sz="2800" dirty="0">
                <a:solidFill>
                  <a:srgbClr val="002060"/>
                </a:solidFill>
              </a:rPr>
              <a:t> partnership</a:t>
            </a:r>
          </a:p>
          <a:p>
            <a:pPr algn="just"/>
            <a:endParaRPr lang="it-IT" sz="2800" dirty="0">
              <a:solidFill>
                <a:srgbClr val="002060"/>
              </a:solidFill>
            </a:endParaRPr>
          </a:p>
          <a:p>
            <a:pPr algn="l"/>
            <a:r>
              <a:rPr lang="it-IT" sz="2800" dirty="0" err="1">
                <a:solidFill>
                  <a:srgbClr val="002060"/>
                </a:solidFill>
              </a:rPr>
              <a:t>Planned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b="1" dirty="0" err="1">
                <a:solidFill>
                  <a:srgbClr val="002060"/>
                </a:solidFill>
              </a:rPr>
              <a:t>activities</a:t>
            </a:r>
            <a:r>
              <a:rPr lang="it-IT" sz="2800" dirty="0">
                <a:solidFill>
                  <a:srgbClr val="002060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2060"/>
                </a:solidFill>
              </a:rPr>
              <a:t>Workshops and </a:t>
            </a:r>
            <a:r>
              <a:rPr lang="it-IT" sz="2600" dirty="0" err="1">
                <a:solidFill>
                  <a:srgbClr val="002060"/>
                </a:solidFill>
              </a:rPr>
              <a:t>working</a:t>
            </a:r>
            <a:r>
              <a:rPr lang="it-IT" sz="2600" dirty="0">
                <a:solidFill>
                  <a:srgbClr val="002060"/>
                </a:solidFill>
              </a:rPr>
              <a:t> sessions </a:t>
            </a:r>
            <a:r>
              <a:rPr lang="it-IT" sz="2600" dirty="0" err="1">
                <a:solidFill>
                  <a:srgbClr val="002060"/>
                </a:solidFill>
              </a:rPr>
              <a:t>dedicated</a:t>
            </a:r>
            <a:r>
              <a:rPr lang="it-IT" sz="2600" dirty="0">
                <a:solidFill>
                  <a:srgbClr val="002060"/>
                </a:solidFill>
              </a:rPr>
              <a:t> to the management and </a:t>
            </a:r>
            <a:r>
              <a:rPr lang="it-IT" sz="2600" dirty="0" err="1">
                <a:solidFill>
                  <a:srgbClr val="002060"/>
                </a:solidFill>
              </a:rPr>
              <a:t>updating</a:t>
            </a:r>
            <a:r>
              <a:rPr lang="it-IT" sz="2600" dirty="0">
                <a:solidFill>
                  <a:srgbClr val="002060"/>
                </a:solidFill>
              </a:rPr>
              <a:t> of the Erasmus Plan with the </a:t>
            </a:r>
            <a:r>
              <a:rPr lang="it-IT" sz="2600" dirty="0" err="1">
                <a:solidFill>
                  <a:srgbClr val="002060"/>
                </a:solidFill>
              </a:rPr>
              <a:t>participation</a:t>
            </a:r>
            <a:r>
              <a:rPr lang="it-IT" sz="2600" dirty="0">
                <a:solidFill>
                  <a:srgbClr val="002060"/>
                </a:solidFill>
              </a:rPr>
              <a:t> of </a:t>
            </a:r>
            <a:r>
              <a:rPr lang="it-IT" sz="2600" dirty="0" err="1">
                <a:solidFill>
                  <a:srgbClr val="002060"/>
                </a:solidFill>
              </a:rPr>
              <a:t>all</a:t>
            </a:r>
            <a:r>
              <a:rPr lang="it-IT" sz="2600" dirty="0">
                <a:solidFill>
                  <a:srgbClr val="002060"/>
                </a:solidFill>
              </a:rPr>
              <a:t> the </a:t>
            </a:r>
            <a:r>
              <a:rPr lang="it-IT" sz="2600" dirty="0" err="1">
                <a:solidFill>
                  <a:srgbClr val="002060"/>
                </a:solidFill>
              </a:rPr>
              <a:t>resources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involved</a:t>
            </a:r>
            <a:endParaRPr lang="it-IT" sz="2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Transnational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meetings</a:t>
            </a:r>
            <a:r>
              <a:rPr lang="it-IT" sz="2600" dirty="0">
                <a:solidFill>
                  <a:srgbClr val="002060"/>
                </a:solidFill>
              </a:rPr>
              <a:t> and </a:t>
            </a:r>
            <a:r>
              <a:rPr lang="it-IT" sz="2600" dirty="0" err="1">
                <a:solidFill>
                  <a:srgbClr val="002060"/>
                </a:solidFill>
              </a:rPr>
              <a:t>preparatory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visits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dedicated</a:t>
            </a:r>
            <a:r>
              <a:rPr lang="it-IT" sz="2600" dirty="0">
                <a:solidFill>
                  <a:srgbClr val="002060"/>
                </a:solidFill>
              </a:rPr>
              <a:t> to the transfer of know-how </a:t>
            </a:r>
            <a:r>
              <a:rPr lang="it-IT" sz="2600" dirty="0" err="1">
                <a:solidFill>
                  <a:srgbClr val="002060"/>
                </a:solidFill>
              </a:rPr>
              <a:t>within</a:t>
            </a:r>
            <a:r>
              <a:rPr lang="it-IT" sz="2600" dirty="0">
                <a:solidFill>
                  <a:srgbClr val="002060"/>
                </a:solidFill>
              </a:rPr>
              <a:t> the </a:t>
            </a:r>
            <a:r>
              <a:rPr lang="it-IT" sz="2600" dirty="0" err="1">
                <a:solidFill>
                  <a:srgbClr val="002060"/>
                </a:solidFill>
              </a:rPr>
              <a:t>European</a:t>
            </a:r>
            <a:r>
              <a:rPr lang="it-IT" sz="2600" dirty="0">
                <a:solidFill>
                  <a:srgbClr val="002060"/>
                </a:solidFill>
              </a:rPr>
              <a:t> partnership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9E4892B-A14D-41C8-93F9-06A993C1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6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6B58266-088A-47D1-B23F-9C13D54C84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84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0489163" cy="838199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PILLAR 4. </a:t>
            </a:r>
            <a:r>
              <a:rPr lang="it-IT" sz="3600" dirty="0" err="1">
                <a:solidFill>
                  <a:srgbClr val="002060"/>
                </a:solidFill>
              </a:rPr>
              <a:t>Quality</a:t>
            </a:r>
            <a:r>
              <a:rPr lang="it-IT" sz="3600" dirty="0">
                <a:solidFill>
                  <a:srgbClr val="002060"/>
                </a:solidFill>
              </a:rPr>
              <a:t> </a:t>
            </a:r>
            <a:r>
              <a:rPr lang="it-IT" sz="3600" dirty="0" err="1">
                <a:solidFill>
                  <a:srgbClr val="002060"/>
                </a:solidFill>
              </a:rPr>
              <a:t>standards</a:t>
            </a:r>
            <a:r>
              <a:rPr lang="it-IT" sz="3600" dirty="0">
                <a:solidFill>
                  <a:srgbClr val="002060"/>
                </a:solidFill>
              </a:rPr>
              <a:t> and </a:t>
            </a:r>
            <a:r>
              <a:rPr lang="it-IT" sz="3600" dirty="0" err="1">
                <a:solidFill>
                  <a:srgbClr val="002060"/>
                </a:solidFill>
              </a:rPr>
              <a:t>internationalization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B531D6-472D-9741-8FF3-FD0246D05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685" y="1049904"/>
            <a:ext cx="10750421" cy="5623037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err="1">
                <a:solidFill>
                  <a:srgbClr val="002060"/>
                </a:solidFill>
              </a:rPr>
              <a:t>Objective</a:t>
            </a:r>
            <a:r>
              <a:rPr lang="it-IT" sz="2800" b="1" dirty="0">
                <a:solidFill>
                  <a:srgbClr val="002060"/>
                </a:solidFill>
              </a:rPr>
              <a:t>:</a:t>
            </a:r>
            <a:r>
              <a:rPr lang="it-IT" sz="2800" dirty="0">
                <a:solidFill>
                  <a:srgbClr val="002060"/>
                </a:solidFill>
              </a:rPr>
              <a:t> </a:t>
            </a:r>
            <a:r>
              <a:rPr lang="it-IT" sz="2800" dirty="0" err="1">
                <a:solidFill>
                  <a:srgbClr val="002060"/>
                </a:solidFill>
              </a:rPr>
              <a:t>participate</a:t>
            </a:r>
            <a:r>
              <a:rPr lang="it-IT" sz="2800" dirty="0">
                <a:solidFill>
                  <a:srgbClr val="002060"/>
                </a:solidFill>
              </a:rPr>
              <a:t> to the </a:t>
            </a:r>
            <a:r>
              <a:rPr lang="it-IT" sz="2800" dirty="0" err="1">
                <a:solidFill>
                  <a:srgbClr val="002060"/>
                </a:solidFill>
              </a:rPr>
              <a:t>European</a:t>
            </a:r>
            <a:r>
              <a:rPr lang="it-IT" sz="2800" dirty="0">
                <a:solidFill>
                  <a:srgbClr val="002060"/>
                </a:solidFill>
              </a:rPr>
              <a:t> Network Erasmus in </a:t>
            </a:r>
            <a:r>
              <a:rPr lang="it-IT" sz="2800" dirty="0" err="1">
                <a:solidFill>
                  <a:srgbClr val="002060"/>
                </a:solidFill>
              </a:rPr>
              <a:t>order</a:t>
            </a:r>
            <a:r>
              <a:rPr lang="it-IT" sz="2800" dirty="0">
                <a:solidFill>
                  <a:srgbClr val="002060"/>
                </a:solidFill>
              </a:rPr>
              <a:t> to support the adoption of the Erasmus Plan Quality Standards, to support </a:t>
            </a:r>
            <a:r>
              <a:rPr lang="it-IT" sz="2800" dirty="0" err="1">
                <a:solidFill>
                  <a:srgbClr val="002060"/>
                </a:solidFill>
              </a:rPr>
              <a:t>newcomers</a:t>
            </a:r>
            <a:r>
              <a:rPr lang="it-IT" sz="2800" dirty="0">
                <a:solidFill>
                  <a:srgbClr val="002060"/>
                </a:solidFill>
              </a:rPr>
              <a:t> and to consolidate the </a:t>
            </a:r>
            <a:r>
              <a:rPr lang="it-IT" sz="2800" dirty="0" err="1">
                <a:solidFill>
                  <a:srgbClr val="002060"/>
                </a:solidFill>
              </a:rPr>
              <a:t>relationships</a:t>
            </a:r>
            <a:r>
              <a:rPr lang="it-IT" sz="2800" dirty="0">
                <a:solidFill>
                  <a:srgbClr val="002060"/>
                </a:solidFill>
              </a:rPr>
              <a:t> with </a:t>
            </a:r>
            <a:r>
              <a:rPr lang="it-IT" sz="2800" dirty="0" err="1">
                <a:solidFill>
                  <a:srgbClr val="002060"/>
                </a:solidFill>
              </a:rPr>
              <a:t>European</a:t>
            </a:r>
            <a:r>
              <a:rPr lang="it-IT" sz="2800" dirty="0">
                <a:solidFill>
                  <a:srgbClr val="002060"/>
                </a:solidFill>
              </a:rPr>
              <a:t> companies</a:t>
            </a:r>
          </a:p>
          <a:p>
            <a:pPr algn="l"/>
            <a:r>
              <a:rPr lang="it-IT" sz="2800" dirty="0" err="1">
                <a:solidFill>
                  <a:srgbClr val="002060"/>
                </a:solidFill>
              </a:rPr>
              <a:t>Planned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b="1" dirty="0" err="1">
                <a:solidFill>
                  <a:srgbClr val="002060"/>
                </a:solidFill>
              </a:rPr>
              <a:t>activities</a:t>
            </a:r>
            <a:r>
              <a:rPr lang="it-IT" sz="2800" dirty="0">
                <a:solidFill>
                  <a:srgbClr val="002060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Expand</a:t>
            </a:r>
            <a:r>
              <a:rPr lang="it-IT" sz="2600" dirty="0">
                <a:solidFill>
                  <a:srgbClr val="002060"/>
                </a:solidFill>
              </a:rPr>
              <a:t> the network of VET providers, </a:t>
            </a:r>
            <a:r>
              <a:rPr lang="it-IT" sz="2600" dirty="0" err="1">
                <a:solidFill>
                  <a:srgbClr val="002060"/>
                </a:solidFill>
              </a:rPr>
              <a:t>particularly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newcomers</a:t>
            </a:r>
            <a:r>
              <a:rPr lang="it-IT" sz="2600" dirty="0">
                <a:solidFill>
                  <a:srgbClr val="002060"/>
                </a:solidFill>
              </a:rPr>
              <a:t>, with </a:t>
            </a:r>
            <a:r>
              <a:rPr lang="it-IT" sz="2600" dirty="0" err="1">
                <a:solidFill>
                  <a:srgbClr val="002060"/>
                </a:solidFill>
              </a:rPr>
              <a:t>which</a:t>
            </a:r>
            <a:r>
              <a:rPr lang="it-IT" sz="2600" dirty="0">
                <a:solidFill>
                  <a:srgbClr val="002060"/>
                </a:solidFill>
              </a:rPr>
              <a:t> to cooperate in the </a:t>
            </a:r>
            <a:r>
              <a:rPr lang="it-IT" sz="2600" dirty="0" err="1">
                <a:solidFill>
                  <a:srgbClr val="002060"/>
                </a:solidFill>
              </a:rPr>
              <a:t>implementation</a:t>
            </a:r>
            <a:r>
              <a:rPr lang="it-IT" sz="2600" dirty="0">
                <a:solidFill>
                  <a:srgbClr val="002060"/>
                </a:solidFill>
              </a:rPr>
              <a:t> of joint </a:t>
            </a:r>
            <a:r>
              <a:rPr lang="it-IT" sz="2600" dirty="0" err="1">
                <a:solidFill>
                  <a:srgbClr val="002060"/>
                </a:solidFill>
              </a:rPr>
              <a:t>initiatives</a:t>
            </a:r>
            <a:r>
              <a:rPr lang="it-IT" sz="2600" dirty="0">
                <a:solidFill>
                  <a:srgbClr val="002060"/>
                </a:solidFill>
              </a:rPr>
              <a:t> in the </a:t>
            </a:r>
            <a:r>
              <a:rPr lang="it-IT" sz="2600" dirty="0" err="1">
                <a:solidFill>
                  <a:srgbClr val="002060"/>
                </a:solidFill>
              </a:rPr>
              <a:t>field</a:t>
            </a:r>
            <a:r>
              <a:rPr lang="it-IT" sz="2600" dirty="0">
                <a:solidFill>
                  <a:srgbClr val="002060"/>
                </a:solidFill>
              </a:rPr>
              <a:t> of long-</a:t>
            </a:r>
            <a:r>
              <a:rPr lang="it-IT" sz="2600" dirty="0" err="1">
                <a:solidFill>
                  <a:srgbClr val="002060"/>
                </a:solidFill>
              </a:rPr>
              <a:t>term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mobility</a:t>
            </a:r>
            <a:endParaRPr lang="it-IT" sz="2600" dirty="0">
              <a:solidFill>
                <a:srgbClr val="00206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 err="1">
                <a:solidFill>
                  <a:srgbClr val="002060"/>
                </a:solidFill>
              </a:rPr>
              <a:t>Annually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increase</a:t>
            </a:r>
            <a:r>
              <a:rPr lang="it-IT" sz="2600" dirty="0">
                <a:solidFill>
                  <a:srgbClr val="002060"/>
                </a:solidFill>
              </a:rPr>
              <a:t> the </a:t>
            </a:r>
            <a:r>
              <a:rPr lang="it-IT" sz="2600" dirty="0" err="1">
                <a:solidFill>
                  <a:srgbClr val="002060"/>
                </a:solidFill>
              </a:rPr>
              <a:t>number</a:t>
            </a:r>
            <a:r>
              <a:rPr lang="it-IT" sz="2600" dirty="0">
                <a:solidFill>
                  <a:srgbClr val="002060"/>
                </a:solidFill>
              </a:rPr>
              <a:t> and </a:t>
            </a:r>
            <a:r>
              <a:rPr lang="it-IT" sz="2600" dirty="0" err="1">
                <a:solidFill>
                  <a:srgbClr val="002060"/>
                </a:solidFill>
              </a:rPr>
              <a:t>type</a:t>
            </a:r>
            <a:r>
              <a:rPr lang="it-IT" sz="2600" dirty="0">
                <a:solidFill>
                  <a:srgbClr val="002060"/>
                </a:solidFill>
              </a:rPr>
              <a:t> of </a:t>
            </a:r>
            <a:r>
              <a:rPr lang="it-IT" sz="2600" dirty="0" err="1">
                <a:solidFill>
                  <a:srgbClr val="002060"/>
                </a:solidFill>
              </a:rPr>
              <a:t>European</a:t>
            </a:r>
            <a:r>
              <a:rPr lang="it-IT" sz="2600" dirty="0">
                <a:solidFill>
                  <a:srgbClr val="002060"/>
                </a:solidFill>
              </a:rPr>
              <a:t> partner companies </a:t>
            </a:r>
            <a:r>
              <a:rPr lang="it-IT" sz="2600" dirty="0" err="1">
                <a:solidFill>
                  <a:srgbClr val="002060"/>
                </a:solidFill>
              </a:rPr>
              <a:t>where</a:t>
            </a:r>
            <a:r>
              <a:rPr lang="it-IT" sz="2600" dirty="0">
                <a:solidFill>
                  <a:srgbClr val="002060"/>
                </a:solidFill>
              </a:rPr>
              <a:t> to </a:t>
            </a:r>
            <a:r>
              <a:rPr lang="it-IT" sz="2600" dirty="0" err="1">
                <a:solidFill>
                  <a:srgbClr val="002060"/>
                </a:solidFill>
              </a:rPr>
              <a:t>activate</a:t>
            </a:r>
            <a:r>
              <a:rPr lang="it-IT" sz="2600" dirty="0">
                <a:solidFill>
                  <a:srgbClr val="002060"/>
                </a:solidFill>
              </a:rPr>
              <a:t> VET </a:t>
            </a:r>
            <a:r>
              <a:rPr lang="it-IT" sz="2600" dirty="0" err="1">
                <a:solidFill>
                  <a:srgbClr val="002060"/>
                </a:solidFill>
              </a:rPr>
              <a:t>traineeships</a:t>
            </a:r>
            <a:r>
              <a:rPr lang="it-IT" sz="2600" dirty="0">
                <a:solidFill>
                  <a:srgbClr val="002060"/>
                </a:solidFill>
              </a:rPr>
              <a:t> (</a:t>
            </a:r>
            <a:r>
              <a:rPr lang="it-IT" sz="2600" dirty="0" err="1">
                <a:solidFill>
                  <a:srgbClr val="002060"/>
                </a:solidFill>
              </a:rPr>
              <a:t>ErasmusPro</a:t>
            </a:r>
            <a:r>
              <a:rPr lang="it-IT" sz="2600" dirty="0">
                <a:solidFill>
                  <a:srgbClr val="002060"/>
                </a:solidFill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600" dirty="0">
                <a:solidFill>
                  <a:srgbClr val="002060"/>
                </a:solidFill>
              </a:rPr>
              <a:t>Support the adoption of Erasmus Plan Quality Standards with </a:t>
            </a:r>
            <a:r>
              <a:rPr lang="it-IT" sz="2600" dirty="0" err="1">
                <a:solidFill>
                  <a:srgbClr val="002060"/>
                </a:solidFill>
              </a:rPr>
              <a:t>attention</a:t>
            </a:r>
            <a:r>
              <a:rPr lang="it-IT" sz="2600" dirty="0">
                <a:solidFill>
                  <a:srgbClr val="002060"/>
                </a:solidFill>
              </a:rPr>
              <a:t> to the </a:t>
            </a:r>
            <a:r>
              <a:rPr lang="it-IT" sz="2600" dirty="0" err="1">
                <a:solidFill>
                  <a:srgbClr val="002060"/>
                </a:solidFill>
              </a:rPr>
              <a:t>inclusion</a:t>
            </a:r>
            <a:r>
              <a:rPr lang="it-IT" sz="2600" dirty="0">
                <a:solidFill>
                  <a:srgbClr val="002060"/>
                </a:solidFill>
              </a:rPr>
              <a:t> of the </a:t>
            </a:r>
            <a:r>
              <a:rPr lang="it-IT" sz="2600" dirty="0" err="1">
                <a:solidFill>
                  <a:srgbClr val="002060"/>
                </a:solidFill>
              </a:rPr>
              <a:t>most</a:t>
            </a:r>
            <a:r>
              <a:rPr lang="it-IT" sz="2600" dirty="0">
                <a:solidFill>
                  <a:srgbClr val="002060"/>
                </a:solidFill>
              </a:rPr>
              <a:t> </a:t>
            </a:r>
            <a:r>
              <a:rPr lang="it-IT" sz="2600" dirty="0" err="1">
                <a:solidFill>
                  <a:srgbClr val="002060"/>
                </a:solidFill>
              </a:rPr>
              <a:t>vulnerable</a:t>
            </a:r>
            <a:r>
              <a:rPr lang="it-IT" sz="2600" dirty="0">
                <a:solidFill>
                  <a:srgbClr val="002060"/>
                </a:solidFill>
              </a:rPr>
              <a:t> targets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84B18E-3841-4FBE-A6EE-A2FC160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7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4FEF99D-BE2E-43FC-A7A5-0501C594BE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71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216" y="163289"/>
            <a:ext cx="9909887" cy="838199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002060"/>
                </a:solidFill>
              </a:rPr>
              <a:t>Erasmus Plan: </a:t>
            </a:r>
            <a:r>
              <a:rPr lang="it-IT" sz="3600" dirty="0" err="1">
                <a:solidFill>
                  <a:srgbClr val="002060"/>
                </a:solidFill>
              </a:rPr>
              <a:t>Activities</a:t>
            </a:r>
            <a:endParaRPr lang="it-IT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8F985734-913E-BF4E-A7EF-E5D23E006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599"/>
              </p:ext>
            </p:extLst>
          </p:nvPr>
        </p:nvGraphicFramePr>
        <p:xfrm>
          <a:off x="611932" y="1946366"/>
          <a:ext cx="9699171" cy="344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832">
                  <a:extLst>
                    <a:ext uri="{9D8B030D-6E8A-4147-A177-3AD203B41FA5}">
                      <a16:colId xmlns:a16="http://schemas.microsoft.com/office/drawing/2014/main" val="1459234325"/>
                    </a:ext>
                  </a:extLst>
                </a:gridCol>
                <a:gridCol w="1802270">
                  <a:extLst>
                    <a:ext uri="{9D8B030D-6E8A-4147-A177-3AD203B41FA5}">
                      <a16:colId xmlns:a16="http://schemas.microsoft.com/office/drawing/2014/main" val="3154577104"/>
                    </a:ext>
                  </a:extLst>
                </a:gridCol>
                <a:gridCol w="1941575">
                  <a:extLst>
                    <a:ext uri="{9D8B030D-6E8A-4147-A177-3AD203B41FA5}">
                      <a16:colId xmlns:a16="http://schemas.microsoft.com/office/drawing/2014/main" val="2231145447"/>
                    </a:ext>
                  </a:extLst>
                </a:gridCol>
                <a:gridCol w="1941575">
                  <a:extLst>
                    <a:ext uri="{9D8B030D-6E8A-4147-A177-3AD203B41FA5}">
                      <a16:colId xmlns:a16="http://schemas.microsoft.com/office/drawing/2014/main" val="4162342474"/>
                    </a:ext>
                  </a:extLst>
                </a:gridCol>
                <a:gridCol w="2524919">
                  <a:extLst>
                    <a:ext uri="{9D8B030D-6E8A-4147-A177-3AD203B41FA5}">
                      <a16:colId xmlns:a16="http://schemas.microsoft.com/office/drawing/2014/main" val="3738135496"/>
                    </a:ext>
                  </a:extLst>
                </a:gridCol>
              </a:tblGrid>
              <a:tr h="720634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Year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Activity </a:t>
                      </a:r>
                      <a:r>
                        <a:rPr lang="it-IT" dirty="0" err="1"/>
                        <a:t>type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Number</a:t>
                      </a:r>
                      <a:r>
                        <a:rPr lang="it-IT" dirty="0"/>
                        <a:t> of </a:t>
                      </a:r>
                      <a:r>
                        <a:rPr lang="it-IT" dirty="0" err="1"/>
                        <a:t>participants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Participants</a:t>
                      </a:r>
                      <a:r>
                        <a:rPr lang="it-IT" dirty="0"/>
                        <a:t> with </a:t>
                      </a:r>
                      <a:r>
                        <a:rPr lang="it-IT" dirty="0" err="1"/>
                        <a:t>fewer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opportunities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 </a:t>
                      </a:r>
                      <a:r>
                        <a:rPr lang="it-IT" dirty="0" err="1"/>
                        <a:t>duration</a:t>
                      </a:r>
                      <a:r>
                        <a:rPr lang="it-IT" dirty="0"/>
                        <a:t> of </a:t>
                      </a:r>
                      <a:r>
                        <a:rPr lang="it-IT" dirty="0" err="1"/>
                        <a:t>each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mobiliy</a:t>
                      </a:r>
                      <a:r>
                        <a:rPr lang="it-IT" dirty="0"/>
                        <a:t> (</a:t>
                      </a:r>
                      <a:r>
                        <a:rPr lang="it-IT" dirty="0" err="1"/>
                        <a:t>days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1385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ErasmusPro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49829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ErasmusPro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291716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ErasmusPro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56671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ErasmusPro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33275"/>
                  </a:ext>
                </a:extLst>
              </a:tr>
              <a:tr h="5068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ErasmusPro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73235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E655A8-DABD-442D-B36F-9DAFB8F6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7CA594F-5694-45BF-A7A0-86B5E1EB83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36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19258D-C4C0-2640-BC55-6787D5A2C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629" y="163289"/>
            <a:ext cx="11168742" cy="838199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002060"/>
                </a:solidFill>
              </a:rPr>
              <a:t>The </a:t>
            </a:r>
            <a:r>
              <a:rPr lang="it-IT" sz="3600" dirty="0" err="1">
                <a:solidFill>
                  <a:srgbClr val="002060"/>
                </a:solidFill>
              </a:rPr>
              <a:t>organisation</a:t>
            </a:r>
            <a:r>
              <a:rPr lang="it-IT" sz="3600" dirty="0">
                <a:solidFill>
                  <a:srgbClr val="002060"/>
                </a:solidFill>
              </a:rPr>
              <a:t> chart </a:t>
            </a:r>
            <a:r>
              <a:rPr lang="it-IT" sz="3600" dirty="0" err="1">
                <a:solidFill>
                  <a:srgbClr val="002060"/>
                </a:solidFill>
              </a:rPr>
              <a:t>dedicated</a:t>
            </a:r>
            <a:r>
              <a:rPr lang="it-IT" sz="3600" dirty="0">
                <a:solidFill>
                  <a:srgbClr val="002060"/>
                </a:solidFill>
              </a:rPr>
              <a:t> to the Erasmus Plan</a:t>
            </a:r>
            <a:endParaRPr lang="it-IT" sz="3600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97D22BE7-BF49-AD4D-BC96-A8B0ECC58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8412936"/>
              </p:ext>
            </p:extLst>
          </p:nvPr>
        </p:nvGraphicFramePr>
        <p:xfrm>
          <a:off x="181261" y="163290"/>
          <a:ext cx="11950995" cy="6509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con angoli ritagliati sullo stesso lato 5">
            <a:extLst>
              <a:ext uri="{FF2B5EF4-FFF2-40B4-BE49-F238E27FC236}">
                <a16:creationId xmlns:a16="http://schemas.microsoft.com/office/drawing/2014/main" id="{391ABB33-F3AD-544B-A9CA-25B3E3659AB7}"/>
              </a:ext>
            </a:extLst>
          </p:cNvPr>
          <p:cNvSpPr/>
          <p:nvPr/>
        </p:nvSpPr>
        <p:spPr>
          <a:xfrm>
            <a:off x="511629" y="1382485"/>
            <a:ext cx="2830286" cy="1578429"/>
          </a:xfrm>
          <a:prstGeom prst="snip2SameRect">
            <a:avLst/>
          </a:prstGeom>
          <a:solidFill>
            <a:schemeClr val="accent4"/>
          </a:solidFill>
          <a:ln w="25400" cap="rnd">
            <a:solidFill>
              <a:schemeClr val="accent1"/>
            </a:solidFill>
            <a:beve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CIOFS-FP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INTERNATIONALIZATION DEPARTMENT</a:t>
            </a:r>
          </a:p>
        </p:txBody>
      </p:sp>
      <p:cxnSp>
        <p:nvCxnSpPr>
          <p:cNvPr id="7" name="Connettore 4 6">
            <a:extLst>
              <a:ext uri="{FF2B5EF4-FFF2-40B4-BE49-F238E27FC236}">
                <a16:creationId xmlns:a16="http://schemas.microsoft.com/office/drawing/2014/main" id="{E73EF4CB-4270-6C4B-9D35-A5A0C09CB68F}"/>
              </a:ext>
            </a:extLst>
          </p:cNvPr>
          <p:cNvCxnSpPr>
            <a:cxnSpLocks/>
          </p:cNvCxnSpPr>
          <p:nvPr/>
        </p:nvCxnSpPr>
        <p:spPr>
          <a:xfrm>
            <a:off x="764784" y="2960915"/>
            <a:ext cx="1259962" cy="1208317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0A7C8D2-FFEF-4660-8032-273E13EA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D83-309D-704C-850C-EA3194EFB6D6}" type="slidenum">
              <a:rPr lang="it-IT" smtClean="0"/>
              <a:t>9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AF5808E-C0CD-4A40-98EB-F01AFCAB181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8162"/>
            <a:ext cx="802433" cy="559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41128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492</TotalTime>
  <Words>607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Sfaccettatura</vt:lpstr>
      <vt:lpstr>Erasmus Accreditation: The experience from CIOFS-FP</vt:lpstr>
      <vt:lpstr>Roadmap to Erasmus Accreditation 2021-2027</vt:lpstr>
      <vt:lpstr>Erasmus Plan</vt:lpstr>
      <vt:lpstr>PILLAR 1. Job orientation and career service</vt:lpstr>
      <vt:lpstr>PILLAR 2. Inclusion and European citizenship</vt:lpstr>
      <vt:lpstr>PILLAR 3. Expertise of the staff</vt:lpstr>
      <vt:lpstr>PILLAR 4. Quality standards and internationalization</vt:lpstr>
      <vt:lpstr>Erasmus Plan: Activities</vt:lpstr>
      <vt:lpstr>The organisation chart dedicated to the Erasmus Plan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CIOFS-FP Roadmap to Erasmus Accreditation</dc:title>
  <dc:creator>Mario Felice Speranza</dc:creator>
  <cp:lastModifiedBy>Zoe Batsi</cp:lastModifiedBy>
  <cp:revision>38</cp:revision>
  <dcterms:created xsi:type="dcterms:W3CDTF">2021-05-29T09:58:36Z</dcterms:created>
  <dcterms:modified xsi:type="dcterms:W3CDTF">2021-06-17T13:02:50Z</dcterms:modified>
</cp:coreProperties>
</file>